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8"/>
  </p:notesMasterIdLst>
  <p:handoutMasterIdLst>
    <p:handoutMasterId r:id="rId59"/>
  </p:handoutMasterIdLst>
  <p:sldIdLst>
    <p:sldId id="301" r:id="rId3"/>
    <p:sldId id="306" r:id="rId4"/>
    <p:sldId id="307" r:id="rId5"/>
    <p:sldId id="308" r:id="rId6"/>
    <p:sldId id="309" r:id="rId7"/>
    <p:sldId id="310" r:id="rId8"/>
    <p:sldId id="311" r:id="rId9"/>
    <p:sldId id="312" r:id="rId10"/>
    <p:sldId id="313" r:id="rId11"/>
    <p:sldId id="314" r:id="rId12"/>
    <p:sldId id="358"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05"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364" autoAdjust="0"/>
  </p:normalViewPr>
  <p:slideViewPr>
    <p:cSldViewPr snapToGrid="0" snapToObjects="1">
      <p:cViewPr varScale="1">
        <p:scale>
          <a:sx n="118" d="100"/>
          <a:sy n="118" d="100"/>
        </p:scale>
        <p:origin x="120" y="168"/>
      </p:cViewPr>
      <p:guideLst>
        <p:guide orient="horz" pos="2160"/>
        <p:guide pos="2880"/>
      </p:guideLst>
    </p:cSldViewPr>
  </p:slideViewPr>
  <p:outlineViewPr>
    <p:cViewPr>
      <p:scale>
        <a:sx n="33" d="100"/>
        <a:sy n="33" d="100"/>
      </p:scale>
      <p:origin x="0" y="-1144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30000"/>
              </a:spcBef>
              <a:spcAft>
                <a:spcPct val="0"/>
              </a:spcAft>
              <a:defRPr/>
            </a:pPr>
            <a:r>
              <a:rPr lang="en-US" dirty="0">
                <a:solidFill>
                  <a:prstClr val="black"/>
                </a:solidFill>
                <a:ea typeface="+mn-ea"/>
                <a:cs typeface="+mn-cs"/>
              </a:rPr>
              <a:t>Slide 2 is list of textbook LO numbers and statements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0881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6.1, Page 351. </a:t>
            </a:r>
          </a:p>
          <a:p>
            <a:pPr lvl="0" defTabSz="914400"/>
            <a:r>
              <a:rPr lang="en-US" dirty="0">
                <a:solidFill>
                  <a:prstClr val="black"/>
                </a:solidFill>
                <a:ea typeface="+mn-ea"/>
                <a:cs typeface="+mn-cs"/>
              </a:rPr>
              <a:t>Consumer behavior models try to predict the decisions that consumers make in the marketplace.</a:t>
            </a:r>
          </a:p>
          <a:p>
            <a:pPr lvl="0" defTabSz="914400"/>
            <a:r>
              <a:rPr lang="en-US" dirty="0">
                <a:solidFill>
                  <a:prstClr val="black"/>
                </a:solidFill>
                <a:ea typeface="+mn-ea"/>
                <a:cs typeface="+mn-cs"/>
              </a:rPr>
              <a:t>SOURCE: Adapted from Kotler and Armstrong, 2009.</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74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6.2, Page 352.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799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6.3, Page 353. </a:t>
            </a:r>
          </a:p>
          <a:p>
            <a:pPr lvl="0" defTabSz="914400"/>
            <a:r>
              <a:rPr lang="en-US" dirty="0">
                <a:solidFill>
                  <a:prstClr val="black"/>
                </a:solidFill>
                <a:ea typeface="+mn-ea"/>
                <a:cs typeface="+mn-cs"/>
              </a:rPr>
              <a:t>In this general model of online consumer behavior, the decision to purchase is shaped by background demographic factors, several intervening factors, and, finally, influenced greatly by clickstream behavior very near to the precise moment of purchase.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592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6.7, Page 371. </a:t>
            </a:r>
          </a:p>
          <a:p>
            <a:pPr lvl="0" defTabSz="914400"/>
            <a:r>
              <a:rPr lang="en-US" dirty="0">
                <a:solidFill>
                  <a:prstClr val="black"/>
                </a:solidFill>
                <a:ea typeface="+mn-ea"/>
                <a:cs typeface="+mn-cs"/>
              </a:rPr>
              <a:t>Millions of publishers have audiences to sell, and pages to fill with ads. Thousands of advertisers are looking for audiences. Ad networks are intermediaries that connect publishers with marketers.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1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6.10, Page 405. </a:t>
            </a:r>
          </a:p>
          <a:p>
            <a:pPr lvl="0" defTabSz="914400"/>
            <a:r>
              <a:rPr lang="en-US">
                <a:solidFill>
                  <a:prstClr val="black"/>
                </a:solidFill>
                <a:ea typeface="+mn-ea"/>
                <a:cs typeface="+mn-cs"/>
              </a:rPr>
              <a:t>This is an example of a CRM system. The system captures customer information from all customer touchpoints as well as other data sources, merges the data, and aggregates it into a single customer data repository or data warehouse where it can be used to provide better service, as well as to construct customer profiles for marketing purposes. Online analytical processing (OLAP) allows managers to dynamically analyze customer activities to spot trends or problems involving customers. Other analytical software programs analyze aggregate customer behavior to identify profitable and unprofitable customers as well as customer activities.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551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6.11, Page 410. </a:t>
            </a:r>
          </a:p>
          <a:p>
            <a:pPr lvl="0" defTabSz="914400"/>
            <a:r>
              <a:rPr lang="en-US">
                <a:solidFill>
                  <a:prstClr val="black"/>
                </a:solidFill>
                <a:ea typeface="+mn-ea"/>
                <a:cs typeface="+mn-cs"/>
              </a:rPr>
              <a:t>The conversion of visitors into customers, and then loyal customers, is a complex and long-term process that may take several months.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671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6.12, Page 415. </a:t>
            </a:r>
          </a:p>
          <a:p>
            <a:pPr lvl="0" defTabSz="914400">
              <a:defRPr/>
            </a:pPr>
            <a:r>
              <a:rPr lang="en-US">
                <a:solidFill>
                  <a:prstClr val="black"/>
                </a:solidFill>
                <a:ea typeface="+mn-ea"/>
                <a:cs typeface="+mn-cs"/>
              </a:rPr>
              <a:t>Marketing analytics help e-commerce firms to better understand consumer behavior at each stage of the online purchasing process.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467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3" hasCustomPrompt="1"/>
          </p:nvPr>
        </p:nvSpPr>
        <p:spPr>
          <a:xfrm>
            <a:off x="2670048" y="6449931"/>
            <a:ext cx="6089854" cy="231285"/>
          </a:xfrm>
        </p:spPr>
        <p:txBody>
          <a:bodyPr anchor="ctr"/>
          <a:lstStyle>
            <a:lvl1pPr marL="101600" indent="0">
              <a:buNone/>
              <a:defRPr/>
            </a:lvl1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2/27/2019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2/27/2019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4"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2/27/2019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5804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2/27/2019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371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2/27/2019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502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536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2/27/2019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784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201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2/27/2019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5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9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89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90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727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015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1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55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02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2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4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58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701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791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70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2/27/2019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98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2/27/2019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1879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95113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000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8">
            <a:alphaModFix/>
          </a:blip>
          <a:srcRect/>
          <a:stretch/>
        </p:blipFill>
        <p:spPr>
          <a:xfrm>
            <a:off x="443972" y="6429709"/>
            <a:ext cx="917999" cy="279914"/>
          </a:xfrm>
          <a:prstGeom prst="rect">
            <a:avLst/>
          </a:prstGeom>
          <a:noFill/>
          <a:ln>
            <a:noFill/>
          </a:ln>
        </p:spPr>
      </p:pic>
      <p:sp>
        <p:nvSpPr>
          <p:cNvPr id="17"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
          <p:cNvSpPr>
            <a:spLocks noGrp="1"/>
          </p:cNvSpPr>
          <p:nvPr>
            <p:ph type="title"/>
          </p:nvPr>
        </p:nvSpPr>
        <p:spPr>
          <a:xfrm>
            <a:off x="457199" y="216000"/>
            <a:ext cx="8229600" cy="1098000"/>
          </a:xfrm>
        </p:spPr>
        <p:txBody>
          <a:bodyPr anchor="b"/>
          <a:lstStyle/>
          <a:p>
            <a:r>
              <a:rPr lang="en-US" dirty="0" smtClean="0"/>
              <a:t>E-Commerce 2018: Business. Technology. Society</a:t>
            </a:r>
            <a:endParaRPr lang="en-US" dirty="0"/>
          </a:p>
        </p:txBody>
      </p:sp>
      <p:sp>
        <p:nvSpPr>
          <p:cNvPr id="3" name="Text Placeholder 2"/>
          <p:cNvSpPr>
            <a:spLocks noGrp="1"/>
          </p:cNvSpPr>
          <p:nvPr>
            <p:ph type="body" idx="1"/>
          </p:nvPr>
        </p:nvSpPr>
        <p:spPr>
          <a:xfrm>
            <a:off x="457200" y="1452647"/>
            <a:ext cx="8229599" cy="374286"/>
          </a:xfrm>
        </p:spPr>
        <p:txBody>
          <a:bodyPr/>
          <a:lstStyle/>
          <a:p>
            <a:pPr eaLnBrk="1" hangingPunct="1">
              <a:spcBef>
                <a:spcPct val="0"/>
              </a:spcBef>
              <a:defRPr/>
            </a:pPr>
            <a:r>
              <a:rPr lang="en-US" altLang="en-US" dirty="0" smtClean="0">
                <a:latin typeface="+mn-lt"/>
              </a:rPr>
              <a:t>Fourteenth </a:t>
            </a:r>
            <a:r>
              <a:rPr lang="en-US" alt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43957"/>
            <a:ext cx="3657600" cy="1496282"/>
          </a:xfrm>
        </p:spPr>
        <p:txBody>
          <a:bodyPr/>
          <a:lstStyle/>
          <a:p>
            <a:pPr algn="ctr">
              <a:defRPr/>
            </a:pPr>
            <a:r>
              <a:rPr lang="en-US" altLang="en-US" dirty="0">
                <a:latin typeface="+mn-lt"/>
              </a:rPr>
              <a:t>E-commerce Marketing and Advertising Concepts</a:t>
            </a:r>
          </a:p>
        </p:txBody>
      </p:sp>
      <p:pic>
        <p:nvPicPr>
          <p:cNvPr id="8" name="Picture 7" descr="Front Cover: E-Commerce 2018: Business. Technology. Society Fourteenth Edition by Laudon and Traver."/>
          <p:cNvPicPr>
            <a:picLocks noChangeAspect="1"/>
          </p:cNvPicPr>
          <p:nvPr/>
        </p:nvPicPr>
        <p:blipFill>
          <a:blip r:embed="rId3"/>
          <a:stretch>
            <a:fillRect/>
          </a:stretch>
        </p:blipFill>
        <p:spPr>
          <a:xfrm>
            <a:off x="673293" y="1965581"/>
            <a:ext cx="3506821" cy="436721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2019, </a:t>
            </a:r>
            <a:r>
              <a:rPr lang="en-US" alt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The Online Purchasing Decision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Decision process similar for online and offline behavior</a:t>
            </a:r>
          </a:p>
          <a:p>
            <a:pPr marL="255651" lvl="0" indent="-255651">
              <a:spcAft>
                <a:spcPct val="0"/>
              </a:spcAft>
              <a:buSzPts val="2400"/>
              <a:tabLst/>
            </a:pPr>
            <a:r>
              <a:rPr lang="en-US" sz="2400" kern="1200" dirty="0">
                <a:solidFill>
                  <a:srgbClr val="000000"/>
                </a:solidFill>
                <a:latin typeface="Arial (Body)"/>
                <a:ea typeface="+mn-ea"/>
                <a:cs typeface="+mn-cs"/>
              </a:rPr>
              <a:t>General online behavior model</a:t>
            </a:r>
          </a:p>
          <a:p>
            <a:pPr marL="741553" lvl="1" indent="-284353">
              <a:spcAft>
                <a:spcPct val="0"/>
              </a:spcAft>
              <a:buSzPts val="2400"/>
            </a:pPr>
            <a:r>
              <a:rPr lang="en-US" sz="2400" kern="1200" dirty="0">
                <a:solidFill>
                  <a:srgbClr val="000000"/>
                </a:solidFill>
                <a:latin typeface="Arial (Body)"/>
                <a:ea typeface="+mn-ea"/>
                <a:cs typeface="+mn-cs"/>
              </a:rPr>
              <a:t>User characteristics</a:t>
            </a:r>
          </a:p>
          <a:p>
            <a:pPr marL="741553" lvl="1" indent="-284353">
              <a:spcAft>
                <a:spcPct val="0"/>
              </a:spcAft>
              <a:buSzPts val="2400"/>
            </a:pPr>
            <a:r>
              <a:rPr lang="en-US" sz="2400" kern="1200" dirty="0">
                <a:solidFill>
                  <a:srgbClr val="000000"/>
                </a:solidFill>
                <a:latin typeface="Arial (Body)"/>
                <a:ea typeface="+mn-ea"/>
                <a:cs typeface="+mn-cs"/>
              </a:rPr>
              <a:t>Product characteristics</a:t>
            </a:r>
          </a:p>
          <a:p>
            <a:pPr marL="741553" lvl="1" indent="-284353">
              <a:spcAft>
                <a:spcPct val="0"/>
              </a:spcAft>
              <a:buSzPts val="2400"/>
            </a:pPr>
            <a:r>
              <a:rPr lang="en-US" sz="2400" kern="1200" dirty="0">
                <a:solidFill>
                  <a:srgbClr val="000000"/>
                </a:solidFill>
                <a:latin typeface="Arial (Body)"/>
                <a:ea typeface="+mn-ea"/>
                <a:cs typeface="+mn-cs"/>
              </a:rPr>
              <a:t>Website features: latency, usability, security</a:t>
            </a:r>
          </a:p>
          <a:p>
            <a:pPr marL="741553" lvl="1" indent="-284353">
              <a:spcAft>
                <a:spcPct val="0"/>
              </a:spcAft>
              <a:buSzPts val="2400"/>
            </a:pPr>
            <a:r>
              <a:rPr lang="en-US" sz="2400" kern="1200" dirty="0">
                <a:solidFill>
                  <a:srgbClr val="000000"/>
                </a:solidFill>
                <a:latin typeface="Arial (Body)"/>
                <a:ea typeface="+mn-ea"/>
                <a:cs typeface="+mn-cs"/>
              </a:rPr>
              <a:t>Attitudes toward online purchasing</a:t>
            </a:r>
          </a:p>
          <a:p>
            <a:pPr marL="741553" lvl="1" indent="-284353">
              <a:spcAft>
                <a:spcPct val="0"/>
              </a:spcAft>
              <a:buSzPts val="2400"/>
            </a:pPr>
            <a:r>
              <a:rPr lang="en-US" sz="2400" kern="1200" dirty="0">
                <a:solidFill>
                  <a:srgbClr val="000000"/>
                </a:solidFill>
                <a:latin typeface="Arial (Body)"/>
                <a:ea typeface="+mn-ea"/>
                <a:cs typeface="+mn-cs"/>
              </a:rPr>
              <a:t>Perceptions about control over Web environment</a:t>
            </a:r>
          </a:p>
          <a:p>
            <a:pPr marL="255651" lvl="0" indent="-255651">
              <a:spcAft>
                <a:spcPct val="0"/>
              </a:spcAft>
              <a:buSzPts val="2400"/>
              <a:tabLst/>
            </a:pPr>
            <a:r>
              <a:rPr lang="en-US" sz="2400" kern="1200" dirty="0">
                <a:solidFill>
                  <a:srgbClr val="000000"/>
                </a:solidFill>
                <a:latin typeface="Arial (Body)"/>
                <a:ea typeface="+mn-ea"/>
                <a:cs typeface="+mn-cs"/>
              </a:rPr>
              <a:t>Clickstream behavior</a:t>
            </a:r>
          </a:p>
        </p:txBody>
      </p:sp>
    </p:spTree>
    <p:extLst>
      <p:ext uri="{BB962C8B-B14F-4D97-AF65-F5344CB8AC3E}">
        <p14:creationId xmlns:p14="http://schemas.microsoft.com/office/powerpoint/2010/main" val="2942290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Clickstream behavior</a:t>
            </a:r>
          </a:p>
        </p:txBody>
      </p:sp>
      <p:sp>
        <p:nvSpPr>
          <p:cNvPr id="3" name="Text Placeholder 2"/>
          <p:cNvSpPr>
            <a:spLocks noGrp="1"/>
          </p:cNvSpPr>
          <p:nvPr>
            <p:ph type="body" idx="1"/>
          </p:nvPr>
        </p:nvSpPr>
        <p:spPr/>
        <p:txBody>
          <a:bodyPr/>
          <a:lstStyle/>
          <a:p>
            <a:r>
              <a:rPr lang="en-US" sz="2400" b="1" dirty="0"/>
              <a:t>Clickstream behavior </a:t>
            </a:r>
            <a:r>
              <a:rPr lang="en-US" sz="2400" dirty="0"/>
              <a:t>refers to the transaction log that consumers establish as they move about the Web, from search engine to a variety of sites, then to a single site, then to a single page, and then, finally, to a decision to purchase. These precious moments are similar to “point-of-purchase” moments in traditional retail. A</a:t>
            </a:r>
          </a:p>
          <a:p>
            <a:endParaRPr lang="en-US" sz="2400" dirty="0"/>
          </a:p>
        </p:txBody>
      </p:sp>
    </p:spTree>
    <p:extLst>
      <p:ext uri="{BB962C8B-B14F-4D97-AF65-F5344CB8AC3E}">
        <p14:creationId xmlns:p14="http://schemas.microsoft.com/office/powerpoint/2010/main" val="1714248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6.3 A Model of Online Consumer Behavior</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igure depicts a model of online consumer behavior. The user characteristics that influence consumer behavior are as follows. Culture, Social Norms, Psychological factors, and Background demographic factors. The intervening factors that influence consumer behavior are as follows. Brand, Marketing communications stimuli, Firm capabilities, Website and mobile platform features, Consumer skills, Product characteristics, purchasing attitudes, Perceived behavioral control, and Social network. The decision to purchase is influenced greatly by clickstream behavior very near to the purch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773" y="1533935"/>
            <a:ext cx="6188455" cy="4690891"/>
          </a:xfrm>
          <a:prstGeom prst="rect">
            <a:avLst/>
          </a:prstGeom>
        </p:spPr>
      </p:pic>
    </p:spTree>
    <p:extLst>
      <p:ext uri="{BB962C8B-B14F-4D97-AF65-F5344CB8AC3E}">
        <p14:creationId xmlns:p14="http://schemas.microsoft.com/office/powerpoint/2010/main" val="2508322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Shoppers: Browsers and Buyers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Shoppers: Over 90% of Internet users</a:t>
            </a:r>
          </a:p>
          <a:p>
            <a:pPr marL="741553" lvl="1" indent="-284353">
              <a:spcAft>
                <a:spcPct val="0"/>
              </a:spcAft>
              <a:buSzPts val="2400"/>
            </a:pPr>
            <a:r>
              <a:rPr lang="en-US" sz="2400" kern="1200" dirty="0">
                <a:solidFill>
                  <a:srgbClr val="000000"/>
                </a:solidFill>
                <a:latin typeface="Arial (Body)"/>
                <a:ea typeface="+mn-ea"/>
                <a:cs typeface="+mn-cs"/>
              </a:rPr>
              <a:t>Over 78% are buyers</a:t>
            </a:r>
          </a:p>
          <a:p>
            <a:pPr marL="741553" lvl="1" indent="-284353">
              <a:spcAft>
                <a:spcPct val="0"/>
              </a:spcAft>
              <a:buSzPts val="2400"/>
            </a:pPr>
            <a:r>
              <a:rPr lang="en-US" sz="2400" kern="1200" dirty="0">
                <a:solidFill>
                  <a:srgbClr val="000000"/>
                </a:solidFill>
                <a:latin typeface="Arial (Body)"/>
                <a:ea typeface="+mn-ea"/>
                <a:cs typeface="+mn-cs"/>
              </a:rPr>
              <a:t>13.2% are browsers (purchase offline)</a:t>
            </a:r>
          </a:p>
          <a:p>
            <a:pPr marL="255651" lvl="0" indent="-255651">
              <a:spcAft>
                <a:spcPct val="0"/>
              </a:spcAft>
              <a:buSzPts val="2400"/>
              <a:tabLst/>
            </a:pPr>
            <a:r>
              <a:rPr lang="en-US" sz="2400" kern="1200" dirty="0">
                <a:solidFill>
                  <a:srgbClr val="000000"/>
                </a:solidFill>
                <a:latin typeface="Arial (Body)"/>
                <a:ea typeface="+mn-ea"/>
                <a:cs typeface="+mn-cs"/>
              </a:rPr>
              <a:t>Online research influenced over $2.1 trillion of retail purchases in 2016</a:t>
            </a:r>
          </a:p>
          <a:p>
            <a:pPr marL="255651" lvl="0" indent="-255651">
              <a:spcAft>
                <a:spcPct val="0"/>
              </a:spcAft>
              <a:buSzPts val="2400"/>
              <a:tabLst/>
            </a:pPr>
            <a:r>
              <a:rPr lang="en-US" sz="2400" kern="1200" dirty="0">
                <a:solidFill>
                  <a:srgbClr val="000000"/>
                </a:solidFill>
                <a:latin typeface="Arial (Body)"/>
                <a:ea typeface="+mn-ea"/>
                <a:cs typeface="+mn-cs"/>
              </a:rPr>
              <a:t>Online traffic also influenced by offline brands and shopping</a:t>
            </a:r>
          </a:p>
          <a:p>
            <a:pPr marL="255651" lvl="0" indent="-255651">
              <a:spcAft>
                <a:spcPct val="0"/>
              </a:spcAft>
              <a:buSzPts val="2400"/>
              <a:tabLst/>
            </a:pPr>
            <a:r>
              <a:rPr lang="pt-BR" sz="2400" kern="1200" dirty="0" smtClean="0">
                <a:solidFill>
                  <a:srgbClr val="000000"/>
                </a:solidFill>
                <a:latin typeface="Arial (Body)"/>
                <a:ea typeface="+mn-ea"/>
                <a:cs typeface="+mn-cs"/>
              </a:rPr>
              <a:t>E-commerce </a:t>
            </a:r>
            <a:r>
              <a:rPr lang="en-US" sz="2400" kern="1200" dirty="0" smtClean="0">
                <a:solidFill>
                  <a:srgbClr val="000000"/>
                </a:solidFill>
                <a:latin typeface="Arial (Body)"/>
                <a:ea typeface="+mn-ea"/>
                <a:cs typeface="+mn-cs"/>
              </a:rPr>
              <a:t>and </a:t>
            </a:r>
            <a:r>
              <a:rPr lang="en-US" sz="2400" kern="1200" dirty="0">
                <a:solidFill>
                  <a:srgbClr val="000000"/>
                </a:solidFill>
                <a:latin typeface="Arial (Body)"/>
                <a:ea typeface="+mn-ea"/>
                <a:cs typeface="+mn-cs"/>
              </a:rPr>
              <a:t>traditional commerce are coupled: Part of a continuum of consuming behavior</a:t>
            </a:r>
          </a:p>
        </p:txBody>
      </p:sp>
    </p:spTree>
    <p:extLst>
      <p:ext uri="{BB962C8B-B14F-4D97-AF65-F5344CB8AC3E}">
        <p14:creationId xmlns:p14="http://schemas.microsoft.com/office/powerpoint/2010/main" val="3906919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What Consumers Shop for and Buy Online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548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Big ticket items ($1000 or more)</a:t>
            </a:r>
          </a:p>
          <a:p>
            <a:pPr marL="741553" lvl="1" indent="-284353">
              <a:spcAft>
                <a:spcPct val="0"/>
              </a:spcAft>
              <a:buSzPts val="2400"/>
            </a:pPr>
            <a:r>
              <a:rPr lang="en-US" sz="2400" kern="1200" dirty="0">
                <a:solidFill>
                  <a:srgbClr val="000000"/>
                </a:solidFill>
                <a:latin typeface="Arial (Body)"/>
                <a:ea typeface="+mn-ea"/>
                <a:cs typeface="+mn-cs"/>
              </a:rPr>
              <a:t>Travel, computer hardware, electronics</a:t>
            </a:r>
          </a:p>
          <a:p>
            <a:pPr marL="741553" lvl="1" indent="-284353">
              <a:spcAft>
                <a:spcPct val="0"/>
              </a:spcAft>
              <a:buSzPts val="2400"/>
            </a:pPr>
            <a:r>
              <a:rPr lang="en-US" sz="2400" kern="1200" dirty="0">
                <a:solidFill>
                  <a:srgbClr val="000000"/>
                </a:solidFill>
                <a:latin typeface="Arial (Body)"/>
                <a:ea typeface="+mn-ea"/>
                <a:cs typeface="+mn-cs"/>
              </a:rPr>
              <a:t>Consumers now more confident in purchasing costlier items</a:t>
            </a:r>
          </a:p>
          <a:p>
            <a:pPr marL="255651" lvl="0" indent="-255651">
              <a:spcAft>
                <a:spcPct val="0"/>
              </a:spcAft>
              <a:buSzPts val="2400"/>
              <a:tabLst/>
            </a:pPr>
            <a:r>
              <a:rPr lang="en-US" sz="2400" kern="1200" dirty="0">
                <a:solidFill>
                  <a:srgbClr val="000000"/>
                </a:solidFill>
                <a:latin typeface="Arial (Body)"/>
                <a:ea typeface="+mn-ea"/>
                <a:cs typeface="+mn-cs"/>
              </a:rPr>
              <a:t>Small ticket items ($100 or less)</a:t>
            </a:r>
          </a:p>
          <a:p>
            <a:pPr marL="741553" lvl="1" indent="-284353">
              <a:spcAft>
                <a:spcPct val="0"/>
              </a:spcAft>
              <a:buSzPts val="2400"/>
            </a:pPr>
            <a:r>
              <a:rPr lang="en-US" sz="2400" kern="1200" dirty="0">
                <a:solidFill>
                  <a:srgbClr val="000000"/>
                </a:solidFill>
                <a:latin typeface="Arial (Body)"/>
                <a:ea typeface="+mn-ea"/>
                <a:cs typeface="+mn-cs"/>
              </a:rPr>
              <a:t>Apparel, books, office supplies, software, etc.</a:t>
            </a:r>
          </a:p>
          <a:p>
            <a:pPr marL="255651" lvl="0" indent="-255651">
              <a:spcAft>
                <a:spcPct val="0"/>
              </a:spcAft>
              <a:buSzPts val="2400"/>
              <a:tabLst/>
            </a:pPr>
            <a:r>
              <a:rPr lang="en-US" sz="2400" kern="1200" dirty="0">
                <a:solidFill>
                  <a:srgbClr val="000000"/>
                </a:solidFill>
                <a:latin typeface="Arial (Body)"/>
                <a:ea typeface="+mn-ea"/>
                <a:cs typeface="+mn-cs"/>
              </a:rPr>
              <a:t>Sales of bulky goods, furniture and large appliances, rapidly expanding</a:t>
            </a:r>
          </a:p>
        </p:txBody>
      </p:sp>
    </p:spTree>
    <p:extLst>
      <p:ext uri="{BB962C8B-B14F-4D97-AF65-F5344CB8AC3E}">
        <p14:creationId xmlns:p14="http://schemas.microsoft.com/office/powerpoint/2010/main" val="3368926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How Consumers Shop</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9331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mn-lt"/>
                <a:ea typeface="+mn-ea"/>
                <a:cs typeface="+mn-cs"/>
              </a:rPr>
              <a:t>How shoppers find online vendors</a:t>
            </a:r>
          </a:p>
          <a:p>
            <a:pPr marL="741553" lvl="1" indent="-284353">
              <a:spcAft>
                <a:spcPct val="0"/>
              </a:spcAft>
              <a:buSzPts val="2400"/>
            </a:pPr>
            <a:r>
              <a:rPr lang="en-US" altLang="en-US" sz="2400" kern="1200" dirty="0">
                <a:solidFill>
                  <a:srgbClr val="000000"/>
                </a:solidFill>
                <a:latin typeface="+mn-lt"/>
                <a:ea typeface="+mn-ea"/>
                <a:cs typeface="+mn-cs"/>
              </a:rPr>
              <a:t>Highly intentional, goal-oriented</a:t>
            </a:r>
          </a:p>
          <a:p>
            <a:pPr marL="741553" lvl="1" indent="-284353">
              <a:spcAft>
                <a:spcPct val="0"/>
              </a:spcAft>
              <a:buSzPts val="2400"/>
            </a:pPr>
            <a:r>
              <a:rPr lang="en-US" altLang="en-US" sz="2400" kern="1200" dirty="0">
                <a:solidFill>
                  <a:srgbClr val="000000"/>
                </a:solidFill>
                <a:latin typeface="+mn-lt"/>
                <a:ea typeface="+mn-ea"/>
                <a:cs typeface="+mn-cs"/>
              </a:rPr>
              <a:t>Search engines</a:t>
            </a:r>
          </a:p>
          <a:p>
            <a:pPr marL="741553" lvl="1" indent="-284353">
              <a:spcAft>
                <a:spcPct val="0"/>
              </a:spcAft>
              <a:buSzPts val="2400"/>
            </a:pPr>
            <a:r>
              <a:rPr lang="en-US" altLang="en-US" sz="2400" kern="1200" dirty="0">
                <a:solidFill>
                  <a:srgbClr val="000000"/>
                </a:solidFill>
                <a:latin typeface="+mn-lt"/>
                <a:ea typeface="+mn-ea"/>
                <a:cs typeface="+mn-cs"/>
              </a:rPr>
              <a:t>Marketplaces (Amazon, eBay)</a:t>
            </a:r>
          </a:p>
          <a:p>
            <a:pPr marL="741553" lvl="1" indent="-284353">
              <a:spcAft>
                <a:spcPct val="0"/>
              </a:spcAft>
              <a:buSzPts val="2400"/>
            </a:pPr>
            <a:r>
              <a:rPr lang="en-US" altLang="en-US" sz="2400" kern="1200" dirty="0">
                <a:solidFill>
                  <a:srgbClr val="000000"/>
                </a:solidFill>
                <a:latin typeface="+mn-lt"/>
                <a:ea typeface="+mn-ea"/>
                <a:cs typeface="+mn-cs"/>
              </a:rPr>
              <a:t>Specific retail site</a:t>
            </a:r>
          </a:p>
          <a:p>
            <a:pPr marL="255651" lvl="0" indent="-255651">
              <a:spcAft>
                <a:spcPct val="0"/>
              </a:spcAft>
              <a:buSzPts val="2400"/>
              <a:tabLst/>
            </a:pPr>
            <a:r>
              <a:rPr lang="en-US" altLang="en-US" sz="2400" kern="1200" dirty="0">
                <a:solidFill>
                  <a:srgbClr val="000000"/>
                </a:solidFill>
                <a:latin typeface="+mn-lt"/>
                <a:ea typeface="+mn-ea"/>
                <a:cs typeface="+mn-cs"/>
              </a:rPr>
              <a:t>About 8% of Internet users </a:t>
            </a:r>
            <a:r>
              <a:rPr lang="en-US" altLang="en-US" sz="2400" kern="1200" dirty="0" smtClean="0">
                <a:solidFill>
                  <a:srgbClr val="000000"/>
                </a:solidFill>
                <a:latin typeface="+mn-lt"/>
                <a:ea typeface="+mn-ea"/>
                <a:cs typeface="+mn-cs"/>
              </a:rPr>
              <a:t>don</a:t>
            </a:r>
            <a:r>
              <a:rPr lang="en-US" altLang="ja-JP" sz="2400" kern="1200" dirty="0" smtClean="0">
                <a:solidFill>
                  <a:srgbClr val="000000"/>
                </a:solidFill>
                <a:latin typeface="+mn-lt"/>
                <a:cs typeface="+mn-cs"/>
              </a:rPr>
              <a:t>’t </a:t>
            </a:r>
            <a:r>
              <a:rPr lang="en-US" altLang="ja-JP" sz="2400" kern="1200" dirty="0">
                <a:solidFill>
                  <a:srgbClr val="000000"/>
                </a:solidFill>
                <a:latin typeface="+mn-lt"/>
                <a:cs typeface="+mn-cs"/>
              </a:rPr>
              <a:t>shop online</a:t>
            </a:r>
          </a:p>
          <a:p>
            <a:pPr marL="741553" lvl="1" indent="-284353">
              <a:spcAft>
                <a:spcPct val="0"/>
              </a:spcAft>
              <a:buSzPts val="2400"/>
            </a:pPr>
            <a:r>
              <a:rPr lang="en-US" altLang="en-US" sz="2400" kern="1200" dirty="0">
                <a:solidFill>
                  <a:srgbClr val="000000"/>
                </a:solidFill>
                <a:latin typeface="+mn-lt"/>
                <a:ea typeface="+mn-ea"/>
                <a:cs typeface="+mn-cs"/>
              </a:rPr>
              <a:t>Trust factor</a:t>
            </a:r>
          </a:p>
          <a:p>
            <a:pPr marL="741553" lvl="1" indent="-284353">
              <a:spcAft>
                <a:spcPct val="0"/>
              </a:spcAft>
              <a:buSzPts val="2400"/>
            </a:pPr>
            <a:r>
              <a:rPr lang="en-US" altLang="en-US" sz="2400" kern="1200" dirty="0">
                <a:solidFill>
                  <a:srgbClr val="000000"/>
                </a:solidFill>
                <a:latin typeface="+mn-lt"/>
                <a:ea typeface="+mn-ea"/>
                <a:cs typeface="+mn-cs"/>
              </a:rPr>
              <a:t>Hassle factors (shipping costs, returns, </a:t>
            </a:r>
            <a:r>
              <a:rPr lang="en-US" altLang="en-US" sz="2400" kern="1200" dirty="0" smtClean="0">
                <a:solidFill>
                  <a:srgbClr val="000000"/>
                </a:solidFill>
                <a:latin typeface="+mn-lt"/>
                <a:ea typeface="+mn-ea"/>
                <a:cs typeface="+mn-cs"/>
              </a:rPr>
              <a:t>etc.)</a:t>
            </a:r>
            <a:endParaRPr lang="en-US" alt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262502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Trust, Utility, and Opportunism in Online Markets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Two most important factors shaping decision to purchase online:</a:t>
            </a:r>
          </a:p>
          <a:p>
            <a:pPr marL="741553" lvl="1" indent="-284353">
              <a:spcAft>
                <a:spcPct val="0"/>
              </a:spcAft>
              <a:buSzPts val="2400"/>
            </a:pPr>
            <a:r>
              <a:rPr lang="en-US" sz="2400" kern="1200" dirty="0" smtClean="0">
                <a:solidFill>
                  <a:srgbClr val="000000"/>
                </a:solidFill>
                <a:latin typeface="Arial (Body)"/>
                <a:ea typeface="+mn-ea"/>
                <a:cs typeface="+mn-cs"/>
              </a:rPr>
              <a:t>Utility:</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Better prices, convenience, speed</a:t>
            </a:r>
          </a:p>
          <a:p>
            <a:pPr marL="741553" lvl="1" indent="-284353">
              <a:spcAft>
                <a:spcPct val="0"/>
              </a:spcAft>
              <a:buSzPts val="2400"/>
            </a:pPr>
            <a:r>
              <a:rPr lang="en-US" sz="2400" kern="1200" dirty="0" smtClean="0">
                <a:solidFill>
                  <a:srgbClr val="000000"/>
                </a:solidFill>
                <a:latin typeface="Arial (Body)"/>
                <a:ea typeface="+mn-ea"/>
                <a:cs typeface="+mn-cs"/>
              </a:rPr>
              <a:t>Trust:</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Perception of credibility, ease of use, perceived risk</a:t>
            </a:r>
          </a:p>
          <a:p>
            <a:pPr marL="1144778" lvl="2" indent="-230378">
              <a:spcAft>
                <a:spcPct val="0"/>
              </a:spcAft>
              <a:buSzPts val="2400"/>
            </a:pPr>
            <a:r>
              <a:rPr lang="en-US" sz="2400" kern="1200" dirty="0">
                <a:solidFill>
                  <a:srgbClr val="000000"/>
                </a:solidFill>
                <a:latin typeface="Arial (Body)"/>
                <a:ea typeface="+mn-ea"/>
                <a:cs typeface="+mn-cs"/>
              </a:rPr>
              <a:t>Sellers develop trust by building strong reputations for honesty, fairness, </a:t>
            </a:r>
            <a:r>
              <a:rPr lang="en-US" sz="2400" kern="1200" dirty="0" smtClean="0">
                <a:solidFill>
                  <a:srgbClr val="000000"/>
                </a:solidFill>
                <a:latin typeface="Arial (Body)"/>
                <a:ea typeface="+mn-ea"/>
                <a:cs typeface="+mn-cs"/>
              </a:rPr>
              <a:t>delivery</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26600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Digital Commerce Marketing and Advertising: Strategies and Tools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0076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Features of Internet marketing (</a:t>
            </a:r>
            <a:r>
              <a:rPr lang="en-US" sz="24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traditional)</a:t>
            </a:r>
          </a:p>
          <a:p>
            <a:pPr marL="741553" lvl="1" indent="-284353">
              <a:spcAft>
                <a:spcPct val="0"/>
              </a:spcAft>
              <a:buSzPts val="2400"/>
            </a:pPr>
            <a:r>
              <a:rPr lang="en-US" sz="2400" kern="1200" dirty="0">
                <a:solidFill>
                  <a:srgbClr val="000000"/>
                </a:solidFill>
                <a:latin typeface="Arial (Body)"/>
                <a:ea typeface="+mn-ea"/>
                <a:cs typeface="+mn-cs"/>
              </a:rPr>
              <a:t>More personalized</a:t>
            </a:r>
          </a:p>
          <a:p>
            <a:pPr marL="741553" lvl="1" indent="-284353">
              <a:spcAft>
                <a:spcPct val="0"/>
              </a:spcAft>
              <a:buSzPts val="2400"/>
            </a:pPr>
            <a:r>
              <a:rPr lang="en-US" sz="2400" kern="1200" dirty="0">
                <a:solidFill>
                  <a:srgbClr val="000000"/>
                </a:solidFill>
                <a:latin typeface="Arial (Body)"/>
                <a:ea typeface="+mn-ea"/>
                <a:cs typeface="+mn-cs"/>
              </a:rPr>
              <a:t>More participatory</a:t>
            </a:r>
          </a:p>
          <a:p>
            <a:pPr marL="741553" lvl="1" indent="-284353">
              <a:spcAft>
                <a:spcPct val="0"/>
              </a:spcAft>
              <a:buSzPts val="2400"/>
            </a:pPr>
            <a:r>
              <a:rPr lang="en-US" sz="2400" kern="1200" dirty="0">
                <a:solidFill>
                  <a:srgbClr val="000000"/>
                </a:solidFill>
                <a:latin typeface="Arial (Body)"/>
                <a:ea typeface="+mn-ea"/>
                <a:cs typeface="+mn-cs"/>
              </a:rPr>
              <a:t>More peer-to-peer</a:t>
            </a:r>
          </a:p>
          <a:p>
            <a:pPr marL="741553" lvl="1" indent="-284353">
              <a:spcAft>
                <a:spcPct val="0"/>
              </a:spcAft>
              <a:buSzPts val="2400"/>
            </a:pPr>
            <a:r>
              <a:rPr lang="en-US" sz="2400" kern="1200" dirty="0">
                <a:solidFill>
                  <a:srgbClr val="000000"/>
                </a:solidFill>
                <a:latin typeface="Arial (Body)"/>
                <a:ea typeface="+mn-ea"/>
                <a:cs typeface="+mn-cs"/>
              </a:rPr>
              <a:t>More communal</a:t>
            </a:r>
          </a:p>
          <a:p>
            <a:pPr marL="255651" lvl="0" indent="-255651">
              <a:spcAft>
                <a:spcPct val="0"/>
              </a:spcAft>
              <a:buSzPts val="2400"/>
              <a:tabLst/>
            </a:pPr>
            <a:r>
              <a:rPr lang="en-US" sz="2400" kern="1200" dirty="0">
                <a:solidFill>
                  <a:srgbClr val="000000"/>
                </a:solidFill>
                <a:latin typeface="Arial (Body)"/>
                <a:ea typeface="+mn-ea"/>
                <a:cs typeface="+mn-cs"/>
              </a:rPr>
              <a:t>The most effective Internet marketing has all four features</a:t>
            </a:r>
          </a:p>
        </p:txBody>
      </p:sp>
    </p:spTree>
    <p:extLst>
      <p:ext uri="{BB962C8B-B14F-4D97-AF65-F5344CB8AC3E}">
        <p14:creationId xmlns:p14="http://schemas.microsoft.com/office/powerpoint/2010/main" val="3863880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Multi-Channel Marketing Plan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58584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Website</a:t>
            </a:r>
          </a:p>
          <a:p>
            <a:pPr marL="255651" lvl="0" indent="-255651">
              <a:spcAft>
                <a:spcPct val="0"/>
              </a:spcAft>
              <a:buSzPts val="2400"/>
              <a:tabLst/>
            </a:pPr>
            <a:r>
              <a:rPr lang="en-US" sz="2400" kern="1200" dirty="0">
                <a:solidFill>
                  <a:srgbClr val="000000"/>
                </a:solidFill>
                <a:latin typeface="Arial (Body)"/>
                <a:ea typeface="+mn-ea"/>
                <a:cs typeface="+mn-cs"/>
              </a:rPr>
              <a:t>Traditional online marketing</a:t>
            </a:r>
          </a:p>
          <a:p>
            <a:pPr marL="741553" lvl="1" indent="-284353">
              <a:spcAft>
                <a:spcPct val="0"/>
              </a:spcAft>
              <a:buSzPts val="2400"/>
            </a:pPr>
            <a:r>
              <a:rPr lang="en-US" sz="2400" kern="1200" dirty="0">
                <a:solidFill>
                  <a:srgbClr val="000000"/>
                </a:solidFill>
                <a:latin typeface="Arial (Body)"/>
                <a:ea typeface="+mn-ea"/>
                <a:cs typeface="+mn-cs"/>
              </a:rPr>
              <a:t>Search engine, display, e-mail, affiliate</a:t>
            </a:r>
          </a:p>
          <a:p>
            <a:pPr marL="255651" lvl="0" indent="-255651">
              <a:spcAft>
                <a:spcPct val="0"/>
              </a:spcAft>
              <a:buSzPts val="2400"/>
              <a:tabLst/>
            </a:pPr>
            <a:r>
              <a:rPr lang="en-US" sz="2400" kern="1200" dirty="0">
                <a:solidFill>
                  <a:srgbClr val="000000"/>
                </a:solidFill>
                <a:latin typeface="Arial (Body)"/>
                <a:ea typeface="+mn-ea"/>
                <a:cs typeface="+mn-cs"/>
              </a:rPr>
              <a:t>Social marketing</a:t>
            </a:r>
          </a:p>
          <a:p>
            <a:pPr marL="741553" lvl="1" indent="-284353">
              <a:spcAft>
                <a:spcPct val="0"/>
              </a:spcAft>
              <a:buSzPts val="2400"/>
            </a:pPr>
            <a:r>
              <a:rPr lang="en-US" sz="2400" kern="1200" dirty="0">
                <a:solidFill>
                  <a:srgbClr val="000000"/>
                </a:solidFill>
                <a:latin typeface="Arial (Body)"/>
                <a:ea typeface="+mn-ea"/>
                <a:cs typeface="+mn-cs"/>
              </a:rPr>
              <a:t>Social networks, blogs, video, game</a:t>
            </a:r>
          </a:p>
          <a:p>
            <a:pPr marL="255651" lvl="0" indent="-255651">
              <a:spcAft>
                <a:spcPct val="0"/>
              </a:spcAft>
              <a:buSzPts val="2400"/>
              <a:tabLst/>
            </a:pPr>
            <a:r>
              <a:rPr lang="en-US" sz="2400" kern="1200" dirty="0">
                <a:solidFill>
                  <a:srgbClr val="000000"/>
                </a:solidFill>
                <a:latin typeface="Arial (Body)"/>
                <a:ea typeface="+mn-ea"/>
                <a:cs typeface="+mn-cs"/>
              </a:rPr>
              <a:t>Mobile marketing</a:t>
            </a:r>
          </a:p>
          <a:p>
            <a:pPr marL="741553" lvl="1" indent="-284353">
              <a:spcAft>
                <a:spcPct val="0"/>
              </a:spcAft>
              <a:buSzPts val="2400"/>
            </a:pPr>
            <a:r>
              <a:rPr lang="en-US" sz="2400" kern="1200" dirty="0">
                <a:solidFill>
                  <a:srgbClr val="000000"/>
                </a:solidFill>
                <a:latin typeface="Arial (Body)"/>
                <a:ea typeface="+mn-ea"/>
                <a:cs typeface="+mn-cs"/>
              </a:rPr>
              <a:t>Mobile/tablet sites, apps</a:t>
            </a:r>
          </a:p>
          <a:p>
            <a:pPr marL="255651" lvl="0" indent="-255651">
              <a:spcAft>
                <a:spcPct val="0"/>
              </a:spcAft>
              <a:buSzPts val="2400"/>
              <a:tabLst/>
            </a:pPr>
            <a:r>
              <a:rPr lang="en-US" sz="2400" kern="1200" dirty="0">
                <a:solidFill>
                  <a:srgbClr val="000000"/>
                </a:solidFill>
                <a:latin typeface="Arial (Body)"/>
                <a:ea typeface="+mn-ea"/>
                <a:cs typeface="+mn-cs"/>
              </a:rPr>
              <a:t>Offline marketing</a:t>
            </a:r>
          </a:p>
          <a:p>
            <a:pPr marL="741553" lvl="1" indent="-284353">
              <a:spcAft>
                <a:spcPct val="0"/>
              </a:spcAft>
              <a:buSzPts val="2400"/>
            </a:pPr>
            <a:r>
              <a:rPr lang="en-US" sz="2400" kern="1200" dirty="0">
                <a:solidFill>
                  <a:srgbClr val="000000"/>
                </a:solidFill>
                <a:latin typeface="Arial (Body)"/>
                <a:ea typeface="+mn-ea"/>
                <a:cs typeface="+mn-cs"/>
              </a:rPr>
              <a:t>Television, radio, newspapers</a:t>
            </a:r>
          </a:p>
        </p:txBody>
      </p:sp>
    </p:spTree>
    <p:extLst>
      <p:ext uri="{BB962C8B-B14F-4D97-AF65-F5344CB8AC3E}">
        <p14:creationId xmlns:p14="http://schemas.microsoft.com/office/powerpoint/2010/main" val="1662479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Strategic Issues and Questions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Which part of the marketing plan should you focus on first?</a:t>
            </a:r>
          </a:p>
          <a:p>
            <a:pPr marL="255651" lvl="0" indent="-255651">
              <a:spcAft>
                <a:spcPct val="0"/>
              </a:spcAft>
              <a:buSzPts val="2400"/>
              <a:tabLst/>
            </a:pPr>
            <a:r>
              <a:rPr lang="en-US" sz="2400" kern="1200" dirty="0">
                <a:solidFill>
                  <a:srgbClr val="000000"/>
                </a:solidFill>
                <a:latin typeface="Arial (Body)"/>
                <a:ea typeface="+mn-ea"/>
                <a:cs typeface="+mn-cs"/>
              </a:rPr>
              <a:t>How do you integrate the different platforms for a coherent message?</a:t>
            </a:r>
          </a:p>
          <a:p>
            <a:pPr marL="255651" lvl="0" indent="-255651">
              <a:spcAft>
                <a:spcPct val="0"/>
              </a:spcAft>
              <a:buSzPts val="2400"/>
              <a:tabLst/>
            </a:pPr>
            <a:r>
              <a:rPr lang="en-US" sz="2400" kern="1200" dirty="0">
                <a:solidFill>
                  <a:srgbClr val="000000"/>
                </a:solidFill>
                <a:latin typeface="Arial (Body)"/>
                <a:ea typeface="+mn-ea"/>
                <a:cs typeface="+mn-cs"/>
              </a:rPr>
              <a:t>How do you allocate resources?</a:t>
            </a:r>
          </a:p>
          <a:p>
            <a:pPr marL="741553" lvl="1" indent="-284353">
              <a:spcAft>
                <a:spcPct val="0"/>
              </a:spcAft>
              <a:buSzPts val="2400"/>
            </a:pPr>
            <a:r>
              <a:rPr lang="en-US" sz="2400" kern="1200" dirty="0">
                <a:solidFill>
                  <a:srgbClr val="000000"/>
                </a:solidFill>
                <a:latin typeface="Arial (Body)"/>
                <a:ea typeface="+mn-ea"/>
                <a:cs typeface="+mn-cs"/>
              </a:rPr>
              <a:t>How do you measure and compare metrics from different platforms?</a:t>
            </a:r>
          </a:p>
          <a:p>
            <a:pPr marL="741553" lvl="1" indent="-284353">
              <a:spcAft>
                <a:spcPct val="0"/>
              </a:spcAft>
              <a:buSzPts val="2400"/>
            </a:pPr>
            <a:r>
              <a:rPr lang="en-US" sz="2400" kern="1200" dirty="0">
                <a:solidFill>
                  <a:srgbClr val="000000"/>
                </a:solidFill>
                <a:latin typeface="Arial (Body)"/>
                <a:ea typeface="+mn-ea"/>
                <a:cs typeface="+mn-cs"/>
              </a:rPr>
              <a:t>How do you link each to sales revenues?</a:t>
            </a:r>
          </a:p>
        </p:txBody>
      </p:sp>
    </p:spTree>
    <p:extLst>
      <p:ext uri="{BB962C8B-B14F-4D97-AF65-F5344CB8AC3E}">
        <p14:creationId xmlns:p14="http://schemas.microsoft.com/office/powerpoint/2010/main" val="41488895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solidFill>
                  <a:srgbClr val="FF0000"/>
                </a:solidFill>
                <a:latin typeface="Times New Roman" panose="02020603050405020304" pitchFamily="18" charset="0"/>
                <a:ea typeface="+mj-ea"/>
                <a:cs typeface="Times New Roman" panose="02020603050405020304" pitchFamily="18" charset="0"/>
              </a:rPr>
              <a:t>Learning Objectives – Students </a:t>
            </a:r>
            <a:r>
              <a:rPr lang="en-US" kern="1200" smtClean="0">
                <a:solidFill>
                  <a:srgbClr val="FF0000"/>
                </a:solidFill>
                <a:latin typeface="Times New Roman" panose="02020603050405020304" pitchFamily="18" charset="0"/>
                <a:ea typeface="+mj-ea"/>
                <a:cs typeface="Times New Roman" panose="02020603050405020304" pitchFamily="18" charset="0"/>
              </a:rPr>
              <a:t>presentations in 2 weeks</a:t>
            </a:r>
            <a:endParaRPr lang="en-US" kern="1200" dirty="0">
              <a:solidFill>
                <a:srgbClr val="FF0000"/>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a:xfrm>
            <a:off x="457200" y="1600200"/>
            <a:ext cx="8229600" cy="4085704"/>
          </a:xfrm>
        </p:spPr>
        <p:txBody>
          <a:bodyPr wrap="square" lIns="91425" tIns="91425" rIns="91425" bIns="91425">
            <a:noAutofit/>
          </a:bodyPr>
          <a:lstStyle/>
          <a:p>
            <a:pPr marL="0" lvl="0" indent="0">
              <a:spcAft>
                <a:spcPct val="0"/>
              </a:spcAft>
              <a:buSzPts val="2400"/>
              <a:buNone/>
            </a:pPr>
            <a:r>
              <a:rPr lang="en-US" sz="2400" b="1" kern="1200" dirty="0">
                <a:solidFill>
                  <a:schemeClr val="tx2"/>
                </a:solidFill>
                <a:latin typeface="Arial (Body)"/>
                <a:ea typeface="+mn-ea"/>
                <a:cs typeface="+mn-cs"/>
              </a:rPr>
              <a:t>6.1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key features of the Internet audience, the basic concepts of consumer behavior and purchasing, and how consumers behave online.</a:t>
            </a:r>
          </a:p>
          <a:p>
            <a:pPr marL="0" lvl="0" indent="0">
              <a:spcAft>
                <a:spcPct val="0"/>
              </a:spcAft>
              <a:buSzPts val="2400"/>
              <a:buNone/>
            </a:pPr>
            <a:r>
              <a:rPr lang="en-US" sz="2400" b="1" kern="1200" dirty="0">
                <a:solidFill>
                  <a:schemeClr val="tx2"/>
                </a:solidFill>
                <a:latin typeface="Arial (Body)"/>
                <a:ea typeface="+mn-ea"/>
                <a:cs typeface="+mn-cs"/>
              </a:rPr>
              <a:t>6.2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Identify and describe the basic digital commerce marketing and advertising strategies and tools.</a:t>
            </a:r>
          </a:p>
          <a:p>
            <a:pPr marL="0" lvl="0" indent="0">
              <a:spcAft>
                <a:spcPct val="0"/>
              </a:spcAft>
              <a:buSzPts val="2400"/>
              <a:buNone/>
            </a:pPr>
            <a:r>
              <a:rPr lang="en-US" sz="2400" b="1" kern="1200" dirty="0">
                <a:solidFill>
                  <a:schemeClr val="tx2"/>
                </a:solidFill>
                <a:latin typeface="Arial (Body)"/>
                <a:ea typeface="+mn-ea"/>
                <a:cs typeface="+mn-cs"/>
              </a:rPr>
              <a:t>6.3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Identify and describe the main technologies that support online marketing.</a:t>
            </a:r>
          </a:p>
          <a:p>
            <a:pPr marL="0" lvl="0" indent="0">
              <a:spcAft>
                <a:spcPct val="0"/>
              </a:spcAft>
              <a:buSzPts val="2400"/>
              <a:buNone/>
            </a:pPr>
            <a:r>
              <a:rPr lang="en-US" sz="2400" b="1" kern="1200" dirty="0">
                <a:solidFill>
                  <a:schemeClr val="tx2"/>
                </a:solidFill>
                <a:latin typeface="Arial (Body)"/>
                <a:ea typeface="+mn-ea"/>
                <a:cs typeface="+mn-cs"/>
              </a:rPr>
              <a:t>6.4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Understand the costs and benefits of online marketing communications.</a:t>
            </a:r>
          </a:p>
        </p:txBody>
      </p:sp>
    </p:spTree>
    <p:extLst>
      <p:ext uri="{BB962C8B-B14F-4D97-AF65-F5344CB8AC3E}">
        <p14:creationId xmlns:p14="http://schemas.microsoft.com/office/powerpoint/2010/main" val="3737184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Establishing the Customer Relationship</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23162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Website functions to:</a:t>
            </a:r>
          </a:p>
          <a:p>
            <a:pPr marL="741553" lvl="1" indent="-284353">
              <a:spcAft>
                <a:spcPct val="0"/>
              </a:spcAft>
              <a:buSzPts val="2400"/>
            </a:pPr>
            <a:r>
              <a:rPr lang="en-US" sz="2400" kern="1200" dirty="0">
                <a:solidFill>
                  <a:srgbClr val="000000"/>
                </a:solidFill>
                <a:latin typeface="Arial (Body)"/>
                <a:ea typeface="+mn-ea"/>
                <a:cs typeface="+mn-cs"/>
              </a:rPr>
              <a:t>Establish brand identity and customer expectations</a:t>
            </a:r>
          </a:p>
          <a:p>
            <a:pPr marL="1144778" lvl="2" indent="-230378">
              <a:spcAft>
                <a:spcPct val="0"/>
              </a:spcAft>
              <a:buSzPts val="2400"/>
            </a:pPr>
            <a:r>
              <a:rPr lang="en-US" sz="2400" kern="1200" dirty="0">
                <a:solidFill>
                  <a:srgbClr val="000000"/>
                </a:solidFill>
                <a:latin typeface="Arial (Body)"/>
                <a:ea typeface="+mn-ea"/>
                <a:cs typeface="+mn-cs"/>
              </a:rPr>
              <a:t>Differentiating </a:t>
            </a:r>
            <a:r>
              <a:rPr lang="en-US" sz="2400" kern="1200" dirty="0" smtClean="0">
                <a:solidFill>
                  <a:srgbClr val="000000"/>
                </a:solidFill>
                <a:latin typeface="Arial (Body)"/>
                <a:ea typeface="+mn-ea"/>
                <a:cs typeface="+mn-cs"/>
              </a:rPr>
              <a:t>product</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Anchor the brand online</a:t>
            </a:r>
          </a:p>
          <a:p>
            <a:pPr marL="1144778" lvl="2" indent="-230378">
              <a:spcAft>
                <a:spcPct val="0"/>
              </a:spcAft>
              <a:buSzPts val="2400"/>
            </a:pPr>
            <a:r>
              <a:rPr lang="en-US" sz="2400" kern="1200" dirty="0">
                <a:solidFill>
                  <a:srgbClr val="000000"/>
                </a:solidFill>
                <a:latin typeface="Arial (Body)"/>
                <a:ea typeface="+mn-ea"/>
                <a:cs typeface="+mn-cs"/>
              </a:rPr>
              <a:t>Central point for all marketing messages</a:t>
            </a:r>
          </a:p>
          <a:p>
            <a:pPr marL="741553" lvl="1" indent="-284353">
              <a:spcAft>
                <a:spcPct val="0"/>
              </a:spcAft>
              <a:buSzPts val="2400"/>
            </a:pPr>
            <a:r>
              <a:rPr lang="en-US" sz="2400" kern="1200" dirty="0">
                <a:solidFill>
                  <a:srgbClr val="000000"/>
                </a:solidFill>
                <a:latin typeface="Arial (Body)"/>
                <a:ea typeface="+mn-ea"/>
                <a:cs typeface="+mn-cs"/>
              </a:rPr>
              <a:t>Inform and educate customer</a:t>
            </a:r>
          </a:p>
          <a:p>
            <a:pPr marL="741553" lvl="1" indent="-284353">
              <a:spcAft>
                <a:spcPct val="0"/>
              </a:spcAft>
              <a:buSzPts val="2400"/>
            </a:pPr>
            <a:r>
              <a:rPr lang="en-US" sz="2400" kern="1200" dirty="0">
                <a:solidFill>
                  <a:srgbClr val="000000"/>
                </a:solidFill>
                <a:latin typeface="Arial (Body)"/>
                <a:ea typeface="+mn-ea"/>
                <a:cs typeface="+mn-cs"/>
              </a:rPr>
              <a:t>Shape customer experience</a:t>
            </a:r>
          </a:p>
        </p:txBody>
      </p:sp>
    </p:spTree>
    <p:extLst>
      <p:ext uri="{BB962C8B-B14F-4D97-AF65-F5344CB8AC3E}">
        <p14:creationId xmlns:p14="http://schemas.microsoft.com/office/powerpoint/2010/main" val="3692850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Online Marketing and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Online advertising</a:t>
            </a:r>
          </a:p>
          <a:p>
            <a:pPr marL="741553" lvl="1" indent="-284353">
              <a:spcAft>
                <a:spcPct val="0"/>
              </a:spcAft>
              <a:buSzPts val="2400"/>
            </a:pPr>
            <a:r>
              <a:rPr lang="en-US" altLang="en-US" sz="2400" kern="1200" dirty="0">
                <a:solidFill>
                  <a:srgbClr val="000000"/>
                </a:solidFill>
                <a:latin typeface="Arial (Body)"/>
                <a:ea typeface="+mn-ea"/>
                <a:cs typeface="+mn-cs"/>
              </a:rPr>
              <a:t>Display, search, mobile messaging, sponsorships, classifieds, lead generation, e-mail</a:t>
            </a:r>
          </a:p>
          <a:p>
            <a:pPr marL="741553" lvl="1" indent="-284353">
              <a:spcAft>
                <a:spcPct val="0"/>
              </a:spcAft>
              <a:buSzPts val="2400"/>
            </a:pPr>
            <a:r>
              <a:rPr lang="en-US" altLang="en-US" sz="2400" kern="1200" dirty="0" smtClean="0">
                <a:solidFill>
                  <a:srgbClr val="000000"/>
                </a:solidFill>
                <a:latin typeface="Arial (Body)"/>
                <a:ea typeface="+mn-ea"/>
                <a:cs typeface="+mn-cs"/>
              </a:rPr>
              <a:t>Advantages:</a:t>
            </a:r>
            <a:endParaRPr lang="en-US" altLang="en-US" sz="2400" kern="1200" dirty="0">
              <a:solidFill>
                <a:srgbClr val="000000"/>
              </a:solidFill>
              <a:latin typeface="Arial (Body)"/>
              <a:ea typeface="+mn-ea"/>
              <a:cs typeface="+mn-cs"/>
            </a:endParaRPr>
          </a:p>
          <a:p>
            <a:pPr marL="1144778" lvl="2" indent="-230378">
              <a:spcAft>
                <a:spcPct val="0"/>
              </a:spcAft>
              <a:buSzPts val="2400"/>
            </a:pPr>
            <a:r>
              <a:rPr lang="en-US" altLang="en-US" sz="2400" kern="1200" dirty="0">
                <a:solidFill>
                  <a:srgbClr val="000000"/>
                </a:solidFill>
                <a:latin typeface="Arial (Body)"/>
                <a:ea typeface="+mn-ea"/>
                <a:cs typeface="+mn-cs"/>
              </a:rPr>
              <a:t>18–34 audience is online</a:t>
            </a:r>
          </a:p>
          <a:p>
            <a:pPr marL="1144778" lvl="2" indent="-230378">
              <a:spcAft>
                <a:spcPct val="0"/>
              </a:spcAft>
              <a:buSzPts val="2400"/>
            </a:pPr>
            <a:r>
              <a:rPr lang="en-US" altLang="en-US" sz="2400" kern="1200" dirty="0">
                <a:solidFill>
                  <a:srgbClr val="000000"/>
                </a:solidFill>
                <a:latin typeface="Arial (Body)"/>
                <a:ea typeface="+mn-ea"/>
                <a:cs typeface="+mn-cs"/>
              </a:rPr>
              <a:t>Ad targeting to individuals</a:t>
            </a:r>
          </a:p>
          <a:p>
            <a:pPr marL="1144778" lvl="2" indent="-230378">
              <a:spcAft>
                <a:spcPct val="0"/>
              </a:spcAft>
              <a:buSzPts val="2400"/>
            </a:pPr>
            <a:r>
              <a:rPr lang="en-US" altLang="en-US" sz="2400" kern="1200" dirty="0">
                <a:solidFill>
                  <a:srgbClr val="000000"/>
                </a:solidFill>
                <a:latin typeface="Arial (Body)"/>
                <a:ea typeface="+mn-ea"/>
                <a:cs typeface="+mn-cs"/>
              </a:rPr>
              <a:t>Price discrimination</a:t>
            </a:r>
          </a:p>
          <a:p>
            <a:pPr marL="1144778" lvl="2" indent="-230378">
              <a:spcAft>
                <a:spcPct val="0"/>
              </a:spcAft>
              <a:buSzPts val="2400"/>
            </a:pPr>
            <a:r>
              <a:rPr lang="en-US" altLang="en-US" sz="2400" kern="1200" dirty="0">
                <a:solidFill>
                  <a:srgbClr val="000000"/>
                </a:solidFill>
                <a:latin typeface="Arial (Body)"/>
                <a:ea typeface="+mn-ea"/>
                <a:cs typeface="+mn-cs"/>
              </a:rPr>
              <a:t>Personalization</a:t>
            </a:r>
          </a:p>
        </p:txBody>
      </p:sp>
    </p:spTree>
    <p:extLst>
      <p:ext uri="{BB962C8B-B14F-4D97-AF65-F5344CB8AC3E}">
        <p14:creationId xmlns:p14="http://schemas.microsoft.com/office/powerpoint/2010/main" val="685890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Traditional Online Marketing and Advertising Tools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6242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Search engine marketing and advertising</a:t>
            </a:r>
          </a:p>
          <a:p>
            <a:pPr marL="255651" lvl="0" indent="-255651">
              <a:spcAft>
                <a:spcPct val="0"/>
              </a:spcAft>
              <a:buSzPts val="2400"/>
              <a:tabLst/>
            </a:pPr>
            <a:r>
              <a:rPr lang="en-US" sz="2400" kern="1200" dirty="0">
                <a:solidFill>
                  <a:srgbClr val="000000"/>
                </a:solidFill>
                <a:latin typeface="+mn-lt"/>
                <a:ea typeface="+mn-ea"/>
                <a:cs typeface="+mn-cs"/>
              </a:rPr>
              <a:t>Display ad marketing</a:t>
            </a:r>
          </a:p>
          <a:p>
            <a:pPr marL="255651" lvl="0" indent="-255651">
              <a:spcAft>
                <a:spcPct val="0"/>
              </a:spcAft>
              <a:buSzPts val="2400"/>
              <a:tabLst/>
            </a:pPr>
            <a:r>
              <a:rPr lang="en-US" sz="2400" kern="1200" dirty="0" smtClean="0">
                <a:solidFill>
                  <a:srgbClr val="000000"/>
                </a:solidFill>
                <a:latin typeface="+mn-lt"/>
                <a:ea typeface="+mn-ea"/>
                <a:cs typeface="+mn-cs"/>
              </a:rPr>
              <a:t>E</a:t>
            </a:r>
            <a:r>
              <a:rPr lang="en-US" sz="2400" dirty="0">
                <a:latin typeface="+mn-lt"/>
              </a:rPr>
              <a:t>-</a:t>
            </a:r>
            <a:r>
              <a:rPr lang="en-US" sz="2400" kern="1200" dirty="0" smtClean="0">
                <a:solidFill>
                  <a:srgbClr val="000000"/>
                </a:solidFill>
                <a:latin typeface="+mn-lt"/>
                <a:ea typeface="+mn-ea"/>
                <a:cs typeface="+mn-cs"/>
              </a:rPr>
              <a:t>mail marketing</a:t>
            </a:r>
            <a:endParaRPr lang="en-US" sz="2400" kern="1200" dirty="0">
              <a:solidFill>
                <a:srgbClr val="000000"/>
              </a:solidFill>
              <a:latin typeface="+mn-lt"/>
              <a:ea typeface="+mn-ea"/>
              <a:cs typeface="+mn-cs"/>
            </a:endParaRPr>
          </a:p>
          <a:p>
            <a:pPr marL="255651" lvl="0" indent="-255651">
              <a:spcAft>
                <a:spcPct val="0"/>
              </a:spcAft>
              <a:buSzPts val="2400"/>
              <a:tabLst/>
            </a:pPr>
            <a:r>
              <a:rPr lang="en-US" sz="2400" kern="1200" dirty="0">
                <a:solidFill>
                  <a:srgbClr val="000000"/>
                </a:solidFill>
                <a:latin typeface="+mn-lt"/>
                <a:ea typeface="+mn-ea"/>
                <a:cs typeface="+mn-cs"/>
              </a:rPr>
              <a:t>Affiliate marketing</a:t>
            </a:r>
          </a:p>
          <a:p>
            <a:pPr marL="255651" lvl="0" indent="-255651">
              <a:spcAft>
                <a:spcPct val="0"/>
              </a:spcAft>
              <a:buSzPts val="2400"/>
              <a:tabLst/>
            </a:pPr>
            <a:r>
              <a:rPr lang="en-US" sz="2400" kern="1200" dirty="0">
                <a:solidFill>
                  <a:srgbClr val="000000"/>
                </a:solidFill>
                <a:latin typeface="+mn-lt"/>
                <a:ea typeface="+mn-ea"/>
                <a:cs typeface="+mn-cs"/>
              </a:rPr>
              <a:t>Viral marketing</a:t>
            </a:r>
          </a:p>
          <a:p>
            <a:pPr marL="255651" lvl="0" indent="-255651">
              <a:spcAft>
                <a:spcPct val="0"/>
              </a:spcAft>
              <a:buSzPts val="2400"/>
              <a:tabLst/>
            </a:pPr>
            <a:r>
              <a:rPr lang="en-US" sz="2400" kern="1200" dirty="0">
                <a:solidFill>
                  <a:srgbClr val="000000"/>
                </a:solidFill>
                <a:latin typeface="+mn-lt"/>
                <a:ea typeface="+mn-ea"/>
                <a:cs typeface="+mn-cs"/>
              </a:rPr>
              <a:t>Lead generation marketing</a:t>
            </a:r>
          </a:p>
        </p:txBody>
      </p:sp>
    </p:spTree>
    <p:extLst>
      <p:ext uri="{BB962C8B-B14F-4D97-AF65-F5344CB8AC3E}">
        <p14:creationId xmlns:p14="http://schemas.microsoft.com/office/powerpoint/2010/main" val="4233049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13845" cy="1097279"/>
          </a:xfrm>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Search Engine Marketing and Advertising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Search engine marketing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Use of search engines for branding</a:t>
            </a:r>
          </a:p>
          <a:p>
            <a:pPr marL="255651" lvl="0" indent="-255651">
              <a:spcAft>
                <a:spcPct val="0"/>
              </a:spcAft>
              <a:buSzPts val="2400"/>
              <a:tabLst/>
            </a:pPr>
            <a:r>
              <a:rPr lang="en-US" sz="2400" kern="1200" dirty="0">
                <a:solidFill>
                  <a:srgbClr val="000000"/>
                </a:solidFill>
                <a:latin typeface="Arial (Body)"/>
                <a:ea typeface="+mn-ea"/>
                <a:cs typeface="+mn-cs"/>
              </a:rPr>
              <a:t>Search engine advertising</a:t>
            </a:r>
          </a:p>
          <a:p>
            <a:pPr marL="741553" lvl="1" indent="-284353">
              <a:spcAft>
                <a:spcPct val="0"/>
              </a:spcAft>
              <a:buSzPts val="2400"/>
            </a:pPr>
            <a:r>
              <a:rPr lang="en-US" sz="2400" kern="1200" dirty="0">
                <a:solidFill>
                  <a:srgbClr val="000000"/>
                </a:solidFill>
                <a:latin typeface="Arial (Body)"/>
                <a:ea typeface="+mn-ea"/>
                <a:cs typeface="+mn-cs"/>
              </a:rPr>
              <a:t>Use of search engines to support direct sales</a:t>
            </a:r>
          </a:p>
          <a:p>
            <a:pPr marL="255651" lvl="0" indent="-255651">
              <a:spcAft>
                <a:spcPct val="0"/>
              </a:spcAft>
              <a:buSzPts val="2400"/>
              <a:tabLst/>
            </a:pPr>
            <a:r>
              <a:rPr lang="en-US" sz="2400" kern="1200" dirty="0">
                <a:solidFill>
                  <a:srgbClr val="000000"/>
                </a:solidFill>
                <a:latin typeface="Arial (Body)"/>
                <a:ea typeface="+mn-ea"/>
                <a:cs typeface="+mn-cs"/>
              </a:rPr>
              <a:t>Types of search engine advertising</a:t>
            </a:r>
          </a:p>
          <a:p>
            <a:pPr marL="741553" lvl="1" indent="-284353">
              <a:spcAft>
                <a:spcPct val="0"/>
              </a:spcAft>
              <a:buSzPts val="2400"/>
            </a:pPr>
            <a:r>
              <a:rPr lang="en-US" sz="2400" kern="1200" dirty="0">
                <a:solidFill>
                  <a:srgbClr val="000000"/>
                </a:solidFill>
                <a:latin typeface="Arial (Body)"/>
                <a:ea typeface="+mn-ea"/>
                <a:cs typeface="+mn-cs"/>
              </a:rPr>
              <a:t>Paid inclusion</a:t>
            </a:r>
          </a:p>
          <a:p>
            <a:pPr marL="741553" lvl="1" indent="-284353">
              <a:spcAft>
                <a:spcPct val="0"/>
              </a:spcAft>
              <a:buSzPts val="2400"/>
            </a:pPr>
            <a:r>
              <a:rPr lang="en-US" sz="2400" kern="1200" dirty="0">
                <a:solidFill>
                  <a:srgbClr val="000000"/>
                </a:solidFill>
                <a:latin typeface="Arial (Body)"/>
                <a:ea typeface="+mn-ea"/>
                <a:cs typeface="+mn-cs"/>
              </a:rPr>
              <a:t>Pay-per-click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a:t>
            </a:r>
            <a:r>
              <a:rPr lang="en-US" sz="2400" kern="1200" dirty="0">
                <a:solidFill>
                  <a:srgbClr val="000000"/>
                </a:solidFill>
                <a:latin typeface="Arial (Body)"/>
                <a:ea typeface="+mn-ea"/>
                <a:cs typeface="+mn-cs"/>
              </a:rPr>
              <a:t>search ads</a:t>
            </a:r>
          </a:p>
          <a:p>
            <a:pPr marL="1144778" lvl="2" indent="-230378">
              <a:spcAft>
                <a:spcPct val="0"/>
              </a:spcAft>
              <a:buSzPts val="2400"/>
            </a:pPr>
            <a:r>
              <a:rPr lang="en-US" sz="2400" kern="1200" dirty="0">
                <a:solidFill>
                  <a:srgbClr val="000000"/>
                </a:solidFill>
                <a:latin typeface="Arial (Body)"/>
                <a:ea typeface="+mn-ea"/>
                <a:cs typeface="+mn-cs"/>
              </a:rPr>
              <a:t>Keyword advertising</a:t>
            </a:r>
          </a:p>
          <a:p>
            <a:pPr marL="1144778" lvl="2" indent="-230378">
              <a:spcAft>
                <a:spcPct val="0"/>
              </a:spcAft>
              <a:buSzPts val="2400"/>
            </a:pPr>
            <a:r>
              <a:rPr lang="en-US" sz="2400" kern="1200" dirty="0">
                <a:solidFill>
                  <a:srgbClr val="000000"/>
                </a:solidFill>
                <a:latin typeface="Arial (Body)"/>
                <a:ea typeface="+mn-ea"/>
                <a:cs typeface="+mn-cs"/>
              </a:rPr>
              <a:t>Network keyword advertising (context </a:t>
            </a:r>
            <a:r>
              <a:rPr lang="en-US" sz="2400" kern="1200" dirty="0" smtClean="0">
                <a:solidFill>
                  <a:srgbClr val="000000"/>
                </a:solidFill>
                <a:latin typeface="Arial (Body)"/>
                <a:ea typeface="+mn-ea"/>
                <a:cs typeface="+mn-cs"/>
              </a:rPr>
              <a:t>advertising)</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571131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86549" cy="1097279"/>
          </a:xfrm>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Search Engine Marketing and Advertising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Search engine optimization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O)</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Google search engine algorithms</a:t>
            </a:r>
          </a:p>
          <a:p>
            <a:pPr marL="255651" lvl="0" indent="-255651">
              <a:spcAft>
                <a:spcPct val="0"/>
              </a:spcAft>
              <a:buSzPts val="2400"/>
              <a:tabLst/>
            </a:pPr>
            <a:r>
              <a:rPr lang="en-US" altLang="en-US" sz="2400" kern="1200" dirty="0">
                <a:solidFill>
                  <a:srgbClr val="000000"/>
                </a:solidFill>
                <a:latin typeface="Arial (Body)"/>
                <a:ea typeface="+mn-ea"/>
                <a:cs typeface="+mn-cs"/>
              </a:rPr>
              <a:t>Social search</a:t>
            </a:r>
          </a:p>
          <a:p>
            <a:pPr marL="741553" lvl="1" indent="-284353">
              <a:spcAft>
                <a:spcPct val="0"/>
              </a:spcAft>
              <a:buSzPts val="2400"/>
            </a:pPr>
            <a:r>
              <a:rPr lang="en-US" altLang="en-US" sz="2400" kern="1200" dirty="0">
                <a:solidFill>
                  <a:srgbClr val="000000"/>
                </a:solidFill>
                <a:latin typeface="Arial (Body)"/>
                <a:ea typeface="+mn-ea"/>
                <a:cs typeface="+mn-cs"/>
              </a:rPr>
              <a:t>Utilizes social contacts and social graph </a:t>
            </a:r>
            <a:r>
              <a:rPr lang="en-US" altLang="ja-JP" sz="2400" kern="1200" dirty="0">
                <a:solidFill>
                  <a:srgbClr val="000000"/>
                </a:solidFill>
                <a:latin typeface="Arial (Body)"/>
                <a:cs typeface="+mn-cs"/>
              </a:rPr>
              <a:t>to provide fewer and more relevant results</a:t>
            </a:r>
          </a:p>
          <a:p>
            <a:pPr marL="255651" lvl="0" indent="-255651">
              <a:spcAft>
                <a:spcPct val="0"/>
              </a:spcAft>
              <a:buSzPts val="2400"/>
              <a:tabLst/>
            </a:pPr>
            <a:r>
              <a:rPr lang="en-US" altLang="en-US" sz="2400" kern="1200" dirty="0">
                <a:solidFill>
                  <a:srgbClr val="000000"/>
                </a:solidFill>
                <a:latin typeface="Arial (Body)"/>
                <a:ea typeface="+mn-ea"/>
                <a:cs typeface="+mn-cs"/>
              </a:rPr>
              <a:t>Search engine issues</a:t>
            </a:r>
          </a:p>
          <a:p>
            <a:pPr marL="741553" lvl="1" indent="-284353">
              <a:spcAft>
                <a:spcPct val="0"/>
              </a:spcAft>
              <a:buSzPts val="2400"/>
            </a:pPr>
            <a:r>
              <a:rPr lang="en-US" altLang="en-US" sz="2400" kern="1200" dirty="0">
                <a:solidFill>
                  <a:srgbClr val="000000"/>
                </a:solidFill>
                <a:latin typeface="Arial (Body)"/>
                <a:ea typeface="+mn-ea"/>
                <a:cs typeface="+mn-cs"/>
              </a:rPr>
              <a:t>Paid inclusion and placement practices</a:t>
            </a:r>
          </a:p>
          <a:p>
            <a:pPr marL="741553" lvl="1" indent="-284353">
              <a:spcAft>
                <a:spcPct val="0"/>
              </a:spcAft>
              <a:buSzPts val="2400"/>
            </a:pPr>
            <a:r>
              <a:rPr lang="en-US" altLang="en-US" sz="2400" kern="1200" dirty="0">
                <a:solidFill>
                  <a:srgbClr val="000000"/>
                </a:solidFill>
                <a:latin typeface="Arial (Body)"/>
                <a:ea typeface="+mn-ea"/>
                <a:cs typeface="+mn-cs"/>
              </a:rPr>
              <a:t>Link farms, content farms</a:t>
            </a:r>
          </a:p>
          <a:p>
            <a:pPr marL="741553" lvl="1" indent="-284353">
              <a:spcAft>
                <a:spcPct val="0"/>
              </a:spcAft>
              <a:buSzPts val="2400"/>
            </a:pPr>
            <a:r>
              <a:rPr lang="en-US" altLang="en-US" sz="2400" kern="1200" dirty="0">
                <a:solidFill>
                  <a:srgbClr val="000000"/>
                </a:solidFill>
                <a:latin typeface="Arial (Body)"/>
                <a:ea typeface="+mn-ea"/>
                <a:cs typeface="+mn-cs"/>
              </a:rPr>
              <a:t>Click fraud</a:t>
            </a:r>
          </a:p>
        </p:txBody>
      </p:sp>
    </p:spTree>
    <p:extLst>
      <p:ext uri="{BB962C8B-B14F-4D97-AF65-F5344CB8AC3E}">
        <p14:creationId xmlns:p14="http://schemas.microsoft.com/office/powerpoint/2010/main" val="4627916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Display Ad Marketing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9328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Banner ads</a:t>
            </a:r>
          </a:p>
          <a:p>
            <a:pPr marL="255651" lvl="0" indent="-255651">
              <a:spcAft>
                <a:spcPct val="0"/>
              </a:spcAft>
              <a:buSzPts val="2400"/>
              <a:tabLst/>
            </a:pPr>
            <a:r>
              <a:rPr lang="en-US" sz="2400" kern="1200" dirty="0">
                <a:solidFill>
                  <a:srgbClr val="000000"/>
                </a:solidFill>
                <a:latin typeface="Arial (Body)"/>
                <a:ea typeface="+mn-ea"/>
                <a:cs typeface="+mn-cs"/>
              </a:rPr>
              <a:t>Rich media ads</a:t>
            </a:r>
          </a:p>
          <a:p>
            <a:pPr marL="741553" lvl="1" indent="-284353">
              <a:spcAft>
                <a:spcPct val="0"/>
              </a:spcAft>
              <a:buSzPts val="2400"/>
            </a:pPr>
            <a:r>
              <a:rPr lang="en-US" sz="2400" kern="1200" dirty="0">
                <a:solidFill>
                  <a:srgbClr val="000000"/>
                </a:solidFill>
                <a:latin typeface="Arial (Body)"/>
                <a:ea typeface="+mn-ea"/>
                <a:cs typeface="+mn-cs"/>
              </a:rPr>
              <a:t>Interstitial ads</a:t>
            </a:r>
          </a:p>
          <a:p>
            <a:pPr marL="255651" lvl="0" indent="-255651">
              <a:spcAft>
                <a:spcPct val="0"/>
              </a:spcAft>
              <a:buSzPts val="2400"/>
              <a:tabLst/>
            </a:pPr>
            <a:r>
              <a:rPr lang="en-US" sz="2400" kern="1200" dirty="0">
                <a:solidFill>
                  <a:srgbClr val="000000"/>
                </a:solidFill>
                <a:latin typeface="Arial (Body)"/>
                <a:ea typeface="+mn-ea"/>
                <a:cs typeface="+mn-cs"/>
              </a:rPr>
              <a:t>Video ads</a:t>
            </a:r>
          </a:p>
          <a:p>
            <a:pPr marL="741553" lvl="1" indent="-284353">
              <a:spcAft>
                <a:spcPct val="0"/>
              </a:spcAft>
              <a:buSzPts val="2400"/>
            </a:pPr>
            <a:r>
              <a:rPr lang="en-US" sz="2400" kern="1200" dirty="0">
                <a:solidFill>
                  <a:srgbClr val="000000"/>
                </a:solidFill>
                <a:latin typeface="Arial (Body)"/>
                <a:ea typeface="+mn-ea"/>
                <a:cs typeface="+mn-cs"/>
              </a:rPr>
              <a:t>Far more effective than other display formats</a:t>
            </a:r>
          </a:p>
          <a:p>
            <a:pPr marL="255651" lvl="0" indent="-255651">
              <a:spcAft>
                <a:spcPct val="0"/>
              </a:spcAft>
              <a:buSzPts val="2400"/>
              <a:tabLst/>
            </a:pPr>
            <a:r>
              <a:rPr lang="en-US" sz="2400" kern="1200" dirty="0">
                <a:solidFill>
                  <a:srgbClr val="000000"/>
                </a:solidFill>
                <a:latin typeface="Arial (Body)"/>
                <a:ea typeface="+mn-ea"/>
                <a:cs typeface="+mn-cs"/>
              </a:rPr>
              <a:t>Sponsorships</a:t>
            </a:r>
          </a:p>
          <a:p>
            <a:pPr marL="255651" lvl="0" indent="-255651">
              <a:spcAft>
                <a:spcPct val="0"/>
              </a:spcAft>
              <a:buSzPts val="2400"/>
              <a:tabLst/>
            </a:pPr>
            <a:r>
              <a:rPr lang="en-US" sz="2400" kern="1200" dirty="0">
                <a:solidFill>
                  <a:srgbClr val="000000"/>
                </a:solidFill>
                <a:latin typeface="Arial (Body)"/>
                <a:ea typeface="+mn-ea"/>
                <a:cs typeface="+mn-cs"/>
              </a:rPr>
              <a:t>Native advertising</a:t>
            </a:r>
          </a:p>
        </p:txBody>
      </p:sp>
    </p:spTree>
    <p:extLst>
      <p:ext uri="{BB962C8B-B14F-4D97-AF65-F5344CB8AC3E}">
        <p14:creationId xmlns:p14="http://schemas.microsoft.com/office/powerpoint/2010/main" val="335095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Display Ad Marketing </a:t>
            </a:r>
            <a:r>
              <a:rPr lang="en-US" sz="2000" b="0" kern="1200" dirty="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4720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Content marketing</a:t>
            </a:r>
          </a:p>
          <a:p>
            <a:pPr marL="255651" lvl="0" indent="-255651">
              <a:spcAft>
                <a:spcPct val="0"/>
              </a:spcAft>
              <a:buSzPts val="2400"/>
              <a:tabLst/>
            </a:pPr>
            <a:r>
              <a:rPr lang="en-US" sz="2400" kern="1200" dirty="0">
                <a:solidFill>
                  <a:srgbClr val="000000"/>
                </a:solidFill>
                <a:latin typeface="Arial (Body)"/>
                <a:ea typeface="+mn-ea"/>
                <a:cs typeface="+mn-cs"/>
              </a:rPr>
              <a:t>Advertising networks</a:t>
            </a:r>
          </a:p>
          <a:p>
            <a:pPr marL="255651" lvl="0" indent="-255651">
              <a:spcAft>
                <a:spcPct val="0"/>
              </a:spcAft>
              <a:buSzPts val="2400"/>
              <a:tabLst/>
            </a:pPr>
            <a:r>
              <a:rPr lang="en-US" sz="2400" kern="1200" dirty="0">
                <a:solidFill>
                  <a:srgbClr val="000000"/>
                </a:solidFill>
                <a:latin typeface="Arial (Body)"/>
                <a:ea typeface="+mn-ea"/>
                <a:cs typeface="+mn-cs"/>
              </a:rPr>
              <a:t>Ad exchanges, programmatic advertising, and real-time bidding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Display advertising issues</a:t>
            </a:r>
          </a:p>
          <a:p>
            <a:pPr marL="741553" lvl="1" indent="-284353">
              <a:spcAft>
                <a:spcPct val="0"/>
              </a:spcAft>
              <a:buSzPts val="2400"/>
            </a:pPr>
            <a:r>
              <a:rPr lang="en-US" sz="2400" kern="1200" dirty="0">
                <a:solidFill>
                  <a:srgbClr val="000000"/>
                </a:solidFill>
                <a:latin typeface="Arial (Body)"/>
                <a:ea typeface="+mn-ea"/>
                <a:cs typeface="+mn-cs"/>
              </a:rPr>
              <a:t>Ad fraud</a:t>
            </a:r>
          </a:p>
          <a:p>
            <a:pPr marL="741553" lvl="1" indent="-284353">
              <a:spcAft>
                <a:spcPct val="0"/>
              </a:spcAft>
              <a:buSzPts val="2400"/>
            </a:pPr>
            <a:r>
              <a:rPr lang="en-US" sz="2400" kern="1200" dirty="0">
                <a:solidFill>
                  <a:srgbClr val="000000"/>
                </a:solidFill>
                <a:latin typeface="Arial (Body)"/>
                <a:ea typeface="+mn-ea"/>
                <a:cs typeface="+mn-cs"/>
              </a:rPr>
              <a:t>Viewability</a:t>
            </a:r>
          </a:p>
          <a:p>
            <a:pPr marL="741553" lvl="1" indent="-284353">
              <a:spcAft>
                <a:spcPct val="0"/>
              </a:spcAft>
              <a:buSzPts val="2400"/>
            </a:pPr>
            <a:r>
              <a:rPr lang="en-US" sz="2400" kern="1200" dirty="0">
                <a:solidFill>
                  <a:srgbClr val="000000"/>
                </a:solidFill>
                <a:latin typeface="Arial (Body)"/>
                <a:ea typeface="+mn-ea"/>
                <a:cs typeface="+mn-cs"/>
              </a:rPr>
              <a:t>Ad blocking</a:t>
            </a:r>
          </a:p>
        </p:txBody>
      </p:sp>
    </p:spTree>
    <p:extLst>
      <p:ext uri="{BB962C8B-B14F-4D97-AF65-F5344CB8AC3E}">
        <p14:creationId xmlns:p14="http://schemas.microsoft.com/office/powerpoint/2010/main" val="704590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6.7 How an Advertising Network Such as Doubleclick Works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model of a network illustrates how an advertising network such as Double Click works. Consumer is connoted to merchant site with a two-sided arrow. 1. Consumer requests web page from ad network member site. Merchant site is connected to Double Click net. 2. Merchant server connects to Double Click ad server. Double Click net is connected to user profile database with two-sided arrow. 3. Ad server reads cookie and checks database for profile. Double Click net is connected to network member firm. Double Click net is connected to consumer. 4. Ad server selects and serves an appropriate banner ad based on profile. Network member firm is connected to consumer. 5. Double Click follows consumer from site to site through use of tracking files. Consumer is connected to network member fir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453" y="1583321"/>
            <a:ext cx="7083095" cy="4592113"/>
          </a:xfrm>
          <a:prstGeom prst="rect">
            <a:avLst/>
          </a:prstGeom>
        </p:spPr>
      </p:pic>
    </p:spTree>
    <p:extLst>
      <p:ext uri="{BB962C8B-B14F-4D97-AF65-F5344CB8AC3E}">
        <p14:creationId xmlns:p14="http://schemas.microsoft.com/office/powerpoint/2010/main" val="3541513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E-Mail Marketing</a:t>
            </a:r>
          </a:p>
        </p:txBody>
      </p:sp>
      <p:sp>
        <p:nvSpPr>
          <p:cNvPr id="3" name="Text Placeholder 2"/>
          <p:cNvSpPr>
            <a:spLocks noGrp="1"/>
          </p:cNvSpPr>
          <p:nvPr>
            <p:ph type="body" idx="1"/>
          </p:nvPr>
        </p:nvSpPr>
        <p:spPr>
          <a:xfrm>
            <a:off x="457200" y="1600200"/>
            <a:ext cx="8229600" cy="4718713"/>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Direct e-mail </a:t>
            </a:r>
            <a:r>
              <a:rPr lang="en-US" sz="2200" kern="1200" dirty="0" smtClean="0">
                <a:solidFill>
                  <a:srgbClr val="000000"/>
                </a:solidFill>
                <a:latin typeface="Arial (Body)"/>
                <a:ea typeface="+mn-ea"/>
                <a:cs typeface="+mn-cs"/>
              </a:rPr>
              <a:t>marketing</a:t>
            </a:r>
            <a:endParaRPr lang="en-US" sz="2200" kern="1200" dirty="0">
              <a:solidFill>
                <a:srgbClr val="000000"/>
              </a:solidFill>
              <a:latin typeface="Arial (Body)"/>
              <a:ea typeface="+mn-ea"/>
              <a:cs typeface="+mn-cs"/>
            </a:endParaRPr>
          </a:p>
          <a:p>
            <a:pPr marL="741553" lvl="1" indent="-284353">
              <a:spcAft>
                <a:spcPct val="0"/>
              </a:spcAft>
              <a:buSzPts val="2400"/>
            </a:pPr>
            <a:r>
              <a:rPr lang="en-US" sz="2200" kern="1200" dirty="0">
                <a:solidFill>
                  <a:srgbClr val="000000"/>
                </a:solidFill>
                <a:latin typeface="Arial (Body)"/>
                <a:ea typeface="+mn-ea"/>
                <a:cs typeface="+mn-cs"/>
              </a:rPr>
              <a:t>Messages sent directly to interested users</a:t>
            </a:r>
          </a:p>
          <a:p>
            <a:pPr marL="741553" lvl="1" indent="-284353">
              <a:spcAft>
                <a:spcPct val="0"/>
              </a:spcAft>
              <a:buSzPts val="2400"/>
            </a:pPr>
            <a:r>
              <a:rPr lang="en-US" sz="2200" kern="1200" dirty="0">
                <a:solidFill>
                  <a:srgbClr val="000000"/>
                </a:solidFill>
                <a:latin typeface="Arial (Body)"/>
                <a:ea typeface="+mn-ea"/>
                <a:cs typeface="+mn-cs"/>
              </a:rPr>
              <a:t>Benefits include</a:t>
            </a:r>
          </a:p>
          <a:p>
            <a:pPr marL="1144778" lvl="2" indent="-230378">
              <a:spcAft>
                <a:spcPct val="0"/>
              </a:spcAft>
              <a:buSzPts val="2400"/>
            </a:pPr>
            <a:r>
              <a:rPr lang="en-US" sz="2200" kern="1200" dirty="0">
                <a:solidFill>
                  <a:srgbClr val="000000"/>
                </a:solidFill>
                <a:latin typeface="Arial (Body)"/>
                <a:ea typeface="+mn-ea"/>
                <a:cs typeface="+mn-cs"/>
              </a:rPr>
              <a:t>Inexpensive</a:t>
            </a:r>
          </a:p>
          <a:p>
            <a:pPr marL="1144778" lvl="2" indent="-230378">
              <a:spcAft>
                <a:spcPct val="0"/>
              </a:spcAft>
              <a:buSzPts val="2400"/>
            </a:pPr>
            <a:r>
              <a:rPr lang="en-US" sz="2200" kern="1200" dirty="0">
                <a:solidFill>
                  <a:srgbClr val="000000"/>
                </a:solidFill>
                <a:latin typeface="Arial (Body)"/>
                <a:ea typeface="+mn-ea"/>
                <a:cs typeface="+mn-cs"/>
              </a:rPr>
              <a:t>Average around 3% to 4% click-throughs</a:t>
            </a:r>
          </a:p>
          <a:p>
            <a:pPr marL="1144778" lvl="2" indent="-230378">
              <a:spcAft>
                <a:spcPct val="0"/>
              </a:spcAft>
              <a:buSzPts val="2400"/>
            </a:pPr>
            <a:r>
              <a:rPr lang="en-US" sz="2200" kern="1200" dirty="0">
                <a:solidFill>
                  <a:srgbClr val="000000"/>
                </a:solidFill>
                <a:latin typeface="Arial (Body)"/>
                <a:ea typeface="+mn-ea"/>
                <a:cs typeface="+mn-cs"/>
              </a:rPr>
              <a:t>Measuring and tracking responses</a:t>
            </a:r>
          </a:p>
          <a:p>
            <a:pPr marL="1144778" lvl="2" indent="-230378">
              <a:spcAft>
                <a:spcPct val="0"/>
              </a:spcAft>
              <a:buSzPts val="2400"/>
            </a:pPr>
            <a:r>
              <a:rPr lang="en-US" sz="2200" kern="1200" dirty="0">
                <a:solidFill>
                  <a:srgbClr val="000000"/>
                </a:solidFill>
                <a:latin typeface="Arial (Body)"/>
                <a:ea typeface="+mn-ea"/>
                <a:cs typeface="+mn-cs"/>
              </a:rPr>
              <a:t>Personalization and targeting</a:t>
            </a:r>
          </a:p>
          <a:p>
            <a:pPr marL="255651" lvl="0" indent="-255651">
              <a:spcAft>
                <a:spcPct val="0"/>
              </a:spcAft>
              <a:buSzPts val="2400"/>
              <a:tabLst/>
            </a:pPr>
            <a:r>
              <a:rPr lang="en-US" sz="2200" kern="1200" dirty="0">
                <a:solidFill>
                  <a:srgbClr val="000000"/>
                </a:solidFill>
                <a:latin typeface="Arial (Body)"/>
                <a:ea typeface="+mn-ea"/>
                <a:cs typeface="+mn-cs"/>
              </a:rPr>
              <a:t>Three main challenges</a:t>
            </a:r>
          </a:p>
          <a:p>
            <a:pPr marL="741553" lvl="1" indent="-284353">
              <a:spcAft>
                <a:spcPct val="0"/>
              </a:spcAft>
              <a:buSzPts val="2400"/>
            </a:pPr>
            <a:r>
              <a:rPr lang="en-US" sz="2200" kern="1200" dirty="0">
                <a:solidFill>
                  <a:srgbClr val="000000"/>
                </a:solidFill>
                <a:latin typeface="Arial (Body)"/>
                <a:ea typeface="+mn-ea"/>
                <a:cs typeface="+mn-cs"/>
              </a:rPr>
              <a:t>Spam</a:t>
            </a:r>
          </a:p>
          <a:p>
            <a:pPr marL="741553" lvl="1" indent="-284353">
              <a:spcAft>
                <a:spcPct val="0"/>
              </a:spcAft>
              <a:buSzPts val="2400"/>
            </a:pPr>
            <a:r>
              <a:rPr lang="en-US" sz="2200" kern="1200" dirty="0">
                <a:solidFill>
                  <a:srgbClr val="000000"/>
                </a:solidFill>
                <a:latin typeface="Arial (Body)"/>
                <a:ea typeface="+mn-ea"/>
                <a:cs typeface="+mn-cs"/>
              </a:rPr>
              <a:t>Anti-spam software</a:t>
            </a:r>
          </a:p>
          <a:p>
            <a:pPr marL="741553" lvl="1" indent="-284353">
              <a:spcAft>
                <a:spcPct val="0"/>
              </a:spcAft>
              <a:buSzPts val="2400"/>
            </a:pPr>
            <a:r>
              <a:rPr lang="en-US" sz="2200" kern="1200" dirty="0">
                <a:solidFill>
                  <a:srgbClr val="000000"/>
                </a:solidFill>
                <a:latin typeface="Arial (Body)"/>
                <a:ea typeface="+mn-ea"/>
                <a:cs typeface="+mn-cs"/>
              </a:rPr>
              <a:t>Poorly targeted purchased e-mail lists</a:t>
            </a:r>
          </a:p>
        </p:txBody>
      </p:sp>
    </p:spTree>
    <p:extLst>
      <p:ext uri="{BB962C8B-B14F-4D97-AF65-F5344CB8AC3E}">
        <p14:creationId xmlns:p14="http://schemas.microsoft.com/office/powerpoint/2010/main" val="1353876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Spam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Unsolicited commercial e-mail</a:t>
            </a:r>
          </a:p>
          <a:p>
            <a:pPr marL="255651" lvl="0" indent="-255651">
              <a:spcAft>
                <a:spcPct val="0"/>
              </a:spcAft>
              <a:buSzPts val="2400"/>
              <a:tabLst/>
            </a:pPr>
            <a:r>
              <a:rPr lang="en-US" altLang="en-US" sz="2400" kern="1200" dirty="0">
                <a:solidFill>
                  <a:srgbClr val="000000"/>
                </a:solidFill>
                <a:latin typeface="Arial (Body)"/>
                <a:ea typeface="+mn-ea"/>
                <a:cs typeface="+mn-cs"/>
              </a:rPr>
              <a:t>Around 55% of all e-mail in 2017</a:t>
            </a:r>
          </a:p>
          <a:p>
            <a:pPr marL="255651" lvl="0" indent="-255651">
              <a:spcAft>
                <a:spcPct val="0"/>
              </a:spcAft>
              <a:buSzPts val="2400"/>
              <a:tabLst/>
            </a:pPr>
            <a:r>
              <a:rPr lang="en-US" altLang="en-US" sz="2400" kern="1200" dirty="0">
                <a:solidFill>
                  <a:srgbClr val="000000"/>
                </a:solidFill>
                <a:latin typeface="Arial (Body)"/>
                <a:ea typeface="+mn-ea"/>
                <a:cs typeface="+mn-cs"/>
              </a:rPr>
              <a:t>Most originates from bot networks</a:t>
            </a:r>
          </a:p>
          <a:p>
            <a:pPr marL="255651" lvl="0" indent="-255651">
              <a:spcAft>
                <a:spcPct val="0"/>
              </a:spcAft>
              <a:buSzPts val="2400"/>
              <a:tabLst/>
            </a:pPr>
            <a:r>
              <a:rPr lang="en-US" altLang="en-US" sz="2400" kern="1200" dirty="0">
                <a:solidFill>
                  <a:srgbClr val="000000"/>
                </a:solidFill>
                <a:latin typeface="Arial (Body)"/>
                <a:ea typeface="+mn-ea"/>
                <a:cs typeface="+mn-cs"/>
              </a:rPr>
              <a:t>Efforts to control spam have largely failed:</a:t>
            </a:r>
          </a:p>
          <a:p>
            <a:pPr marL="741553" lvl="1" indent="-284353">
              <a:spcAft>
                <a:spcPct val="0"/>
              </a:spcAft>
              <a:buSzPts val="2400"/>
            </a:pPr>
            <a:r>
              <a:rPr lang="en-US" altLang="en-US" sz="2400" kern="1200" dirty="0">
                <a:solidFill>
                  <a:srgbClr val="000000"/>
                </a:solidFill>
                <a:latin typeface="Arial (Body)"/>
                <a:ea typeface="+mn-ea"/>
                <a:cs typeface="+mn-cs"/>
              </a:rPr>
              <a:t>Government regulation </a:t>
            </a:r>
            <a:r>
              <a:rPr lang="en-US" altLang="en-US" sz="2400" kern="1200" dirty="0" smtClean="0">
                <a:solidFill>
                  <a:srgbClr val="000000"/>
                </a:solidFill>
                <a:latin typeface="Arial (Body)"/>
                <a:ea typeface="+mn-ea"/>
                <a:cs typeface="+mn-cs"/>
              </a:rPr>
              <a:t>(</a:t>
            </a:r>
            <a:r>
              <a:rPr lang="pt-BR" altLang="en-US" sz="2400" kern="1200" dirty="0" smtClean="0">
                <a:solidFill>
                  <a:srgbClr val="000000"/>
                </a:solidFill>
                <a:latin typeface="Arial (Body)"/>
                <a:ea typeface="+mn-ea"/>
                <a:cs typeface="+mn-cs"/>
              </a:rPr>
              <a:t>C</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N - S</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P</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400" kern="1200" dirty="0" smtClean="0">
                <a:solidFill>
                  <a:srgbClr val="000000"/>
                </a:solidFill>
                <a:latin typeface="Arial (Body)"/>
                <a:ea typeface="+mn-ea"/>
                <a:cs typeface="+mn-cs"/>
              </a:rPr>
              <a:t>M</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State laws</a:t>
            </a:r>
          </a:p>
          <a:p>
            <a:pPr marL="741553" lvl="1" indent="-284353">
              <a:spcAft>
                <a:spcPct val="0"/>
              </a:spcAft>
              <a:buSzPts val="2400"/>
            </a:pPr>
            <a:r>
              <a:rPr lang="en-US" altLang="en-US" sz="2400" kern="1200" dirty="0">
                <a:solidFill>
                  <a:srgbClr val="000000"/>
                </a:solidFill>
                <a:latin typeface="Arial (Body)"/>
                <a:ea typeface="+mn-ea"/>
                <a:cs typeface="+mn-cs"/>
              </a:rPr>
              <a:t>Voluntary self-regulation by industries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Canada’s stringent anti-spam laws</a:t>
            </a:r>
          </a:p>
        </p:txBody>
      </p:sp>
    </p:spTree>
    <p:extLst>
      <p:ext uri="{BB962C8B-B14F-4D97-AF65-F5344CB8AC3E}">
        <p14:creationId xmlns:p14="http://schemas.microsoft.com/office/powerpoint/2010/main" val="3204997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dirty="0" smtClean="0">
                <a:latin typeface="Times New Roman" panose="02020603050405020304" pitchFamily="18" charset="0"/>
                <a:ea typeface="+mj-ea"/>
                <a:cs typeface="Times New Roman" panose="02020603050405020304" pitchFamily="18" charset="0"/>
              </a:rPr>
              <a:t>Video Ads: Shoot, Click, Buy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mn-lt"/>
                <a:ea typeface="+mn-ea"/>
                <a:cs typeface="+mn-cs"/>
              </a:rPr>
              <a:t>Class Discussion</a:t>
            </a:r>
          </a:p>
          <a:p>
            <a:pPr marL="741553" lvl="1" indent="-284353">
              <a:spcAft>
                <a:spcPct val="0"/>
              </a:spcAft>
              <a:buSzPts val="2400"/>
              <a:defRPr/>
            </a:pPr>
            <a:r>
              <a:rPr lang="en-US" altLang="en-US" sz="2400" kern="1200" dirty="0">
                <a:solidFill>
                  <a:srgbClr val="000000"/>
                </a:solidFill>
                <a:latin typeface="+mn-lt"/>
                <a:ea typeface="+mn-ea"/>
                <a:cs typeface="+mn-cs"/>
              </a:rPr>
              <a:t>What advantages do video ads have over traditional banner ads?</a:t>
            </a:r>
          </a:p>
          <a:p>
            <a:pPr marL="741553" lvl="1" indent="-284353">
              <a:spcAft>
                <a:spcPct val="0"/>
              </a:spcAft>
              <a:buSzPts val="2400"/>
              <a:defRPr/>
            </a:pPr>
            <a:r>
              <a:rPr lang="en-US" altLang="en-US" sz="2400" kern="1200" dirty="0">
                <a:solidFill>
                  <a:srgbClr val="000000"/>
                </a:solidFill>
                <a:latin typeface="+mn-lt"/>
                <a:ea typeface="+mn-ea"/>
                <a:cs typeface="+mn-cs"/>
              </a:rPr>
              <a:t>Where do sites such as YouTube fit in to a marketing strategy featuring video ads?</a:t>
            </a:r>
          </a:p>
          <a:p>
            <a:pPr marL="741553" lvl="1" indent="-284353">
              <a:spcAft>
                <a:spcPct val="0"/>
              </a:spcAft>
              <a:buSzPts val="2400"/>
              <a:defRPr/>
            </a:pPr>
            <a:r>
              <a:rPr lang="en-US" altLang="en-US" sz="2400" kern="1200" dirty="0">
                <a:solidFill>
                  <a:srgbClr val="000000"/>
                </a:solidFill>
                <a:latin typeface="+mn-lt"/>
                <a:ea typeface="+mn-ea"/>
                <a:cs typeface="+mn-cs"/>
              </a:rPr>
              <a:t>What are some of the challenges and risks of placing video ads online?</a:t>
            </a:r>
          </a:p>
          <a:p>
            <a:pPr marL="741553" lvl="1" indent="-284353">
              <a:spcAft>
                <a:spcPct val="0"/>
              </a:spcAft>
              <a:buSzPts val="2400"/>
              <a:defRPr/>
            </a:pPr>
            <a:r>
              <a:rPr lang="en-US" altLang="en-US" sz="2400" kern="1200" dirty="0">
                <a:solidFill>
                  <a:srgbClr val="000000"/>
                </a:solidFill>
                <a:latin typeface="+mn-lt"/>
                <a:ea typeface="+mn-ea"/>
                <a:cs typeface="+mn-cs"/>
              </a:rPr>
              <a:t>Do you think Internet users will ever develop </a:t>
            </a:r>
            <a:r>
              <a:rPr lang="en-US" altLang="ja-JP" sz="2400" kern="1200" dirty="0" smtClean="0">
                <a:solidFill>
                  <a:srgbClr val="000000"/>
                </a:solidFill>
                <a:latin typeface="+mn-lt"/>
                <a:cs typeface="+mn-cs"/>
              </a:rPr>
              <a:t>“blindness” </a:t>
            </a:r>
            <a:r>
              <a:rPr lang="en-US" altLang="ja-JP" sz="2400" kern="1200" dirty="0">
                <a:solidFill>
                  <a:srgbClr val="000000"/>
                </a:solidFill>
                <a:latin typeface="+mn-lt"/>
                <a:cs typeface="+mn-cs"/>
              </a:rPr>
              <a:t>toward video ads as they have towards display ads?</a:t>
            </a:r>
            <a:endParaRPr lang="en-US" alt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1821741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Other Types of Traditional Online Marketing</a:t>
            </a:r>
            <a:endParaRPr lang="en-US" sz="320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Affiliate marketing</a:t>
            </a:r>
          </a:p>
          <a:p>
            <a:pPr marL="741553" lvl="1" indent="-284353">
              <a:spcAft>
                <a:spcPct val="0"/>
              </a:spcAft>
              <a:buSzPts val="2400"/>
            </a:pPr>
            <a:r>
              <a:rPr lang="en-US" sz="2400" kern="1200" dirty="0">
                <a:solidFill>
                  <a:srgbClr val="000000"/>
                </a:solidFill>
                <a:latin typeface="Arial (Body)"/>
                <a:ea typeface="+mn-ea"/>
                <a:cs typeface="+mn-cs"/>
              </a:rPr>
              <a:t>Commission fee paid to other websites for sending customers to their website</a:t>
            </a:r>
          </a:p>
          <a:p>
            <a:pPr marL="255651" lvl="0" indent="-255651">
              <a:spcAft>
                <a:spcPct val="0"/>
              </a:spcAft>
              <a:buSzPts val="2400"/>
              <a:tabLst/>
            </a:pPr>
            <a:r>
              <a:rPr lang="en-US" sz="2400" kern="1200" dirty="0">
                <a:solidFill>
                  <a:srgbClr val="000000"/>
                </a:solidFill>
                <a:latin typeface="Arial (Body)"/>
                <a:ea typeface="+mn-ea"/>
                <a:cs typeface="+mn-cs"/>
              </a:rPr>
              <a:t>Viral marketing</a:t>
            </a:r>
          </a:p>
          <a:p>
            <a:pPr marL="741553" lvl="1" indent="-284353">
              <a:spcAft>
                <a:spcPct val="0"/>
              </a:spcAft>
              <a:buSzPts val="2400"/>
            </a:pPr>
            <a:r>
              <a:rPr lang="en-US" sz="2400" kern="1200" dirty="0">
                <a:solidFill>
                  <a:srgbClr val="000000"/>
                </a:solidFill>
                <a:latin typeface="Arial (Body)"/>
                <a:ea typeface="+mn-ea"/>
                <a:cs typeface="+mn-cs"/>
              </a:rPr>
              <a:t>Marketing designed to inspire customers to pass message to others</a:t>
            </a:r>
          </a:p>
          <a:p>
            <a:pPr marL="255651" lvl="0" indent="-255651">
              <a:spcAft>
                <a:spcPct val="0"/>
              </a:spcAft>
              <a:buSzPts val="2400"/>
              <a:tabLst/>
            </a:pPr>
            <a:r>
              <a:rPr lang="en-US" sz="2400" kern="1200" dirty="0">
                <a:solidFill>
                  <a:srgbClr val="000000"/>
                </a:solidFill>
                <a:latin typeface="Arial (Body)"/>
                <a:ea typeface="+mn-ea"/>
                <a:cs typeface="+mn-cs"/>
              </a:rPr>
              <a:t>Lead generation marketing</a:t>
            </a:r>
          </a:p>
          <a:p>
            <a:pPr marL="741553" lvl="1" indent="-284353">
              <a:spcAft>
                <a:spcPct val="0"/>
              </a:spcAft>
              <a:buSzPts val="2400"/>
            </a:pPr>
            <a:r>
              <a:rPr lang="en-US" sz="2400" kern="1200" dirty="0">
                <a:solidFill>
                  <a:srgbClr val="000000"/>
                </a:solidFill>
                <a:latin typeface="Arial (Body)"/>
                <a:ea typeface="+mn-ea"/>
                <a:cs typeface="+mn-cs"/>
              </a:rPr>
              <a:t>Services and tools for collecting, managing, and converting leads</a:t>
            </a:r>
          </a:p>
        </p:txBody>
      </p:sp>
    </p:spTree>
    <p:extLst>
      <p:ext uri="{BB962C8B-B14F-4D97-AF65-F5344CB8AC3E}">
        <p14:creationId xmlns:p14="http://schemas.microsoft.com/office/powerpoint/2010/main" val="1243206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Social, Mobile, and Local Marketing and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Social marketing and advertising</a:t>
            </a:r>
          </a:p>
          <a:p>
            <a:pPr marL="741553" lvl="1" indent="-284353">
              <a:spcAft>
                <a:spcPct val="0"/>
              </a:spcAft>
              <a:buSzPts val="2400"/>
            </a:pPr>
            <a:r>
              <a:rPr lang="en-US" sz="2400" kern="1200" dirty="0">
                <a:solidFill>
                  <a:srgbClr val="000000"/>
                </a:solidFill>
                <a:latin typeface="Arial (Body)"/>
                <a:ea typeface="+mn-ea"/>
                <a:cs typeface="+mn-cs"/>
              </a:rPr>
              <a:t>Use of online social networks and communities</a:t>
            </a:r>
          </a:p>
          <a:p>
            <a:pPr marL="255651" lvl="0" indent="-255651">
              <a:spcAft>
                <a:spcPct val="0"/>
              </a:spcAft>
              <a:buSzPts val="2400"/>
              <a:tabLst/>
            </a:pPr>
            <a:r>
              <a:rPr lang="en-US" sz="2400" kern="1200" dirty="0">
                <a:solidFill>
                  <a:srgbClr val="000000"/>
                </a:solidFill>
                <a:latin typeface="Arial (Body)"/>
                <a:ea typeface="+mn-ea"/>
                <a:cs typeface="+mn-cs"/>
              </a:rPr>
              <a:t>Mobile marketing and advertising</a:t>
            </a:r>
          </a:p>
          <a:p>
            <a:pPr marL="741553" lvl="1" indent="-284353">
              <a:spcAft>
                <a:spcPct val="0"/>
              </a:spcAft>
              <a:buSzPts val="2400"/>
            </a:pPr>
            <a:r>
              <a:rPr lang="en-US" sz="2400" kern="1200" dirty="0">
                <a:solidFill>
                  <a:srgbClr val="000000"/>
                </a:solidFill>
                <a:latin typeface="Arial (Body)"/>
                <a:ea typeface="+mn-ea"/>
                <a:cs typeface="+mn-cs"/>
              </a:rPr>
              <a:t>Use of mobile platform</a:t>
            </a:r>
          </a:p>
          <a:p>
            <a:pPr marL="741553" lvl="1" indent="-284353">
              <a:spcAft>
                <a:spcPct val="0"/>
              </a:spcAft>
              <a:buSzPts val="2400"/>
            </a:pPr>
            <a:r>
              <a:rPr lang="en-US" sz="2400" kern="1200" dirty="0">
                <a:solidFill>
                  <a:srgbClr val="000000"/>
                </a:solidFill>
                <a:latin typeface="Arial (Body)"/>
                <a:ea typeface="+mn-ea"/>
                <a:cs typeface="+mn-cs"/>
              </a:rPr>
              <a:t>Influence of mobile apps</a:t>
            </a:r>
          </a:p>
          <a:p>
            <a:pPr marL="255651" lvl="0" indent="-255651">
              <a:spcAft>
                <a:spcPct val="0"/>
              </a:spcAft>
              <a:buSzPts val="2400"/>
              <a:tabLst/>
            </a:pPr>
            <a:r>
              <a:rPr lang="en-US" sz="2400" kern="1200" dirty="0">
                <a:solidFill>
                  <a:srgbClr val="000000"/>
                </a:solidFill>
                <a:latin typeface="Arial (Body)"/>
                <a:ea typeface="+mn-ea"/>
                <a:cs typeface="+mn-cs"/>
              </a:rPr>
              <a:t>Local marketing</a:t>
            </a:r>
          </a:p>
          <a:p>
            <a:pPr marL="741553" lvl="1" indent="-284353">
              <a:spcAft>
                <a:spcPct val="0"/>
              </a:spcAft>
              <a:buSzPts val="2400"/>
            </a:pPr>
            <a:r>
              <a:rPr lang="en-US" sz="2400" kern="1200" dirty="0">
                <a:solidFill>
                  <a:srgbClr val="000000"/>
                </a:solidFill>
                <a:latin typeface="Arial (Body)"/>
                <a:ea typeface="+mn-ea"/>
                <a:cs typeface="+mn-cs"/>
              </a:rPr>
              <a:t>Geotargeting</a:t>
            </a:r>
          </a:p>
          <a:p>
            <a:pPr marL="741553" lvl="1" indent="-284353">
              <a:spcAft>
                <a:spcPct val="0"/>
              </a:spcAft>
              <a:buSzPts val="2400"/>
            </a:pPr>
            <a:r>
              <a:rPr lang="en-US" sz="2400" kern="1200" dirty="0">
                <a:solidFill>
                  <a:srgbClr val="000000"/>
                </a:solidFill>
                <a:latin typeface="Arial (Body)"/>
                <a:ea typeface="+mn-ea"/>
                <a:cs typeface="+mn-cs"/>
              </a:rPr>
              <a:t>Display ads in hyperlocal publications</a:t>
            </a:r>
          </a:p>
          <a:p>
            <a:pPr marL="741553" lvl="1" indent="-284353">
              <a:spcAft>
                <a:spcPct val="0"/>
              </a:spcAft>
              <a:buSzPts val="2400"/>
            </a:pPr>
            <a:r>
              <a:rPr lang="en-US" sz="2400" kern="1200" dirty="0">
                <a:solidFill>
                  <a:srgbClr val="000000"/>
                </a:solidFill>
                <a:latin typeface="Arial (Body)"/>
                <a:ea typeface="+mn-ea"/>
                <a:cs typeface="+mn-cs"/>
              </a:rPr>
              <a:t>Coupons</a:t>
            </a:r>
          </a:p>
        </p:txBody>
      </p:sp>
    </p:spTree>
    <p:extLst>
      <p:ext uri="{BB962C8B-B14F-4D97-AF65-F5344CB8AC3E}">
        <p14:creationId xmlns:p14="http://schemas.microsoft.com/office/powerpoint/2010/main" val="924049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Multi-Channel Marketing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Integration of online and offline </a:t>
            </a:r>
            <a:r>
              <a:rPr lang="en-US" sz="2400" kern="1200" dirty="0" smtClean="0">
                <a:solidFill>
                  <a:srgbClr val="000000"/>
                </a:solidFill>
                <a:latin typeface="Arial (Body)"/>
                <a:ea typeface="+mn-ea"/>
                <a:cs typeface="+mn-cs"/>
              </a:rPr>
              <a:t>marketing</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Increasing percentage of American media consumers use several media at once</a:t>
            </a:r>
          </a:p>
          <a:p>
            <a:pPr marL="255651" lvl="0" indent="-255651">
              <a:spcAft>
                <a:spcPct val="0"/>
              </a:spcAft>
              <a:buSzPts val="2400"/>
              <a:tabLst/>
            </a:pPr>
            <a:r>
              <a:rPr lang="en-US" sz="2400" kern="1200" dirty="0">
                <a:solidFill>
                  <a:srgbClr val="000000"/>
                </a:solidFill>
                <a:latin typeface="Arial (Body)"/>
                <a:ea typeface="+mn-ea"/>
                <a:cs typeface="+mn-cs"/>
              </a:rPr>
              <a:t>Reinforce branding messages across media</a:t>
            </a:r>
          </a:p>
          <a:p>
            <a:pPr marL="255651" lvl="0" indent="-255651">
              <a:spcAft>
                <a:spcPct val="0"/>
              </a:spcAft>
              <a:buSzPts val="2400"/>
              <a:tabLst/>
            </a:pPr>
            <a:r>
              <a:rPr lang="en-US" sz="2400" kern="1200" dirty="0">
                <a:solidFill>
                  <a:srgbClr val="000000"/>
                </a:solidFill>
                <a:latin typeface="Arial (Body)"/>
                <a:ea typeface="+mn-ea"/>
                <a:cs typeface="+mn-cs"/>
              </a:rPr>
              <a:t>Most effective multi-channel campaigns use consistent imagery across media</a:t>
            </a:r>
          </a:p>
        </p:txBody>
      </p:sp>
    </p:spTree>
    <p:extLst>
      <p:ext uri="{BB962C8B-B14F-4D97-AF65-F5344CB8AC3E}">
        <p14:creationId xmlns:p14="http://schemas.microsoft.com/office/powerpoint/2010/main" val="30270622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Business: Are the Very Rich Different from You and Me?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16399"/>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distinguishes luxury marketing from ordinary retail marketing?</a:t>
            </a:r>
          </a:p>
          <a:p>
            <a:pPr marL="741553" lvl="1" indent="-284353">
              <a:spcAft>
                <a:spcPct val="0"/>
              </a:spcAft>
              <a:buSzPts val="2400"/>
              <a:defRPr/>
            </a:pPr>
            <a:r>
              <a:rPr lang="en-US" sz="2400" kern="1200" dirty="0">
                <a:solidFill>
                  <a:srgbClr val="000000"/>
                </a:solidFill>
                <a:latin typeface="Arial (Body)"/>
                <a:ea typeface="+mn-ea"/>
                <a:cs typeface="+mn-cs"/>
              </a:rPr>
              <a:t>What challenges do luxury retailers have in translating their brands and the look and feel of luxury shops into Web sites?</a:t>
            </a:r>
          </a:p>
          <a:p>
            <a:pPr marL="741553" lvl="1" indent="-284353">
              <a:spcAft>
                <a:spcPct val="0"/>
              </a:spcAft>
              <a:buSzPts val="2400"/>
              <a:defRPr/>
            </a:pPr>
            <a:r>
              <a:rPr lang="en-US" sz="2400" kern="1200" dirty="0">
                <a:solidFill>
                  <a:srgbClr val="000000"/>
                </a:solidFill>
                <a:latin typeface="Arial (Body)"/>
                <a:ea typeface="+mn-ea"/>
                <a:cs typeface="+mn-cs"/>
              </a:rPr>
              <a:t>How has social media affected luxury marketing?</a:t>
            </a:r>
          </a:p>
          <a:p>
            <a:pPr marL="741553" lvl="1" indent="-284353">
              <a:spcAft>
                <a:spcPct val="0"/>
              </a:spcAft>
              <a:buSzPts val="2400"/>
              <a:defRPr/>
            </a:pPr>
            <a:r>
              <a:rPr lang="en-US" sz="2400" kern="1200" dirty="0">
                <a:solidFill>
                  <a:srgbClr val="000000"/>
                </a:solidFill>
                <a:latin typeface="Arial (Body)"/>
                <a:ea typeface="+mn-ea"/>
                <a:cs typeface="+mn-cs"/>
              </a:rPr>
              <a:t>Visit the Net-a-Porter website. What do you find there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914331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Other Online Marketing Strategies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Customer retention strategies</a:t>
            </a:r>
          </a:p>
          <a:p>
            <a:pPr marL="741553" lvl="1" indent="-284353">
              <a:spcAft>
                <a:spcPct val="0"/>
              </a:spcAft>
              <a:buSzPts val="2400"/>
            </a:pPr>
            <a:r>
              <a:rPr lang="en-US" sz="2400" kern="1200" dirty="0">
                <a:solidFill>
                  <a:srgbClr val="000000"/>
                </a:solidFill>
                <a:latin typeface="Arial (Body)"/>
                <a:ea typeface="+mn-ea"/>
                <a:cs typeface="+mn-cs"/>
              </a:rPr>
              <a:t>One-to-one marketing (personalization)</a:t>
            </a:r>
          </a:p>
          <a:p>
            <a:pPr marL="741553" lvl="1" indent="-284353">
              <a:spcAft>
                <a:spcPct val="0"/>
              </a:spcAft>
              <a:buSzPts val="2400"/>
            </a:pPr>
            <a:r>
              <a:rPr lang="en-US" sz="2400" kern="1200" dirty="0">
                <a:solidFill>
                  <a:srgbClr val="000000"/>
                </a:solidFill>
                <a:latin typeface="Arial (Body)"/>
                <a:ea typeface="+mn-ea"/>
                <a:cs typeface="+mn-cs"/>
              </a:rPr>
              <a:t>Behavioral targeting (interest-based advertising)</a:t>
            </a:r>
          </a:p>
          <a:p>
            <a:pPr marL="741553" lvl="1" indent="-284353">
              <a:spcAft>
                <a:spcPct val="0"/>
              </a:spcAft>
              <a:buSzPts val="2400"/>
            </a:pPr>
            <a:r>
              <a:rPr lang="en-US" sz="2400" kern="1200" dirty="0">
                <a:solidFill>
                  <a:srgbClr val="000000"/>
                </a:solidFill>
                <a:latin typeface="Arial (Body)"/>
                <a:ea typeface="+mn-ea"/>
                <a:cs typeface="+mn-cs"/>
              </a:rPr>
              <a:t>Retargeting</a:t>
            </a:r>
          </a:p>
          <a:p>
            <a:pPr marL="255651" lvl="0" indent="-255651">
              <a:spcAft>
                <a:spcPct val="0"/>
              </a:spcAft>
              <a:buSzPts val="2400"/>
              <a:tabLst/>
            </a:pPr>
            <a:r>
              <a:rPr lang="en-US" sz="2400" kern="1200" dirty="0">
                <a:solidFill>
                  <a:srgbClr val="000000"/>
                </a:solidFill>
                <a:latin typeface="Arial (Body)"/>
                <a:ea typeface="+mn-ea"/>
                <a:cs typeface="+mn-cs"/>
              </a:rPr>
              <a:t>Customization and customer co-production</a:t>
            </a:r>
          </a:p>
          <a:p>
            <a:pPr marL="255651" lvl="0" indent="-255651">
              <a:spcAft>
                <a:spcPct val="0"/>
              </a:spcAft>
              <a:buSzPts val="2400"/>
              <a:tabLst/>
            </a:pPr>
            <a:r>
              <a:rPr lang="en-US" sz="2400" kern="1200" dirty="0">
                <a:solidFill>
                  <a:srgbClr val="000000"/>
                </a:solidFill>
                <a:latin typeface="Arial (Body)"/>
                <a:ea typeface="+mn-ea"/>
                <a:cs typeface="+mn-cs"/>
              </a:rPr>
              <a:t>Customer service</a:t>
            </a:r>
          </a:p>
          <a:p>
            <a:pPr marL="741553" lvl="1" indent="-284353">
              <a:spcAft>
                <a:spcPct val="0"/>
              </a:spcAft>
              <a:buSzPts val="2400"/>
            </a:pPr>
            <a:r>
              <a:rPr lang="en-US" sz="2400" kern="1200" dirty="0" smtClean="0">
                <a:solidFill>
                  <a:srgbClr val="000000"/>
                </a:solidFill>
                <a:latin typeface="Arial (Body)"/>
                <a:ea typeface="+mn-ea"/>
                <a:cs typeface="+mn-cs"/>
              </a:rPr>
              <a:t>F</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Qs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Real-time customer service chat systems</a:t>
            </a:r>
          </a:p>
          <a:p>
            <a:pPr marL="741553" lvl="1" indent="-284353">
              <a:spcAft>
                <a:spcPct val="0"/>
              </a:spcAft>
              <a:buSzPts val="2400"/>
            </a:pPr>
            <a:r>
              <a:rPr lang="en-US" sz="2400" kern="1200" dirty="0">
                <a:solidFill>
                  <a:srgbClr val="000000"/>
                </a:solidFill>
                <a:latin typeface="Arial (Body)"/>
                <a:ea typeface="+mn-ea"/>
                <a:cs typeface="+mn-cs"/>
              </a:rPr>
              <a:t>Automated response systems</a:t>
            </a:r>
          </a:p>
        </p:txBody>
      </p:sp>
    </p:spTree>
    <p:extLst>
      <p:ext uri="{BB962C8B-B14F-4D97-AF65-F5344CB8AC3E}">
        <p14:creationId xmlns:p14="http://schemas.microsoft.com/office/powerpoint/2010/main" val="1418757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Pricing Strategies </a:t>
            </a:r>
            <a:r>
              <a:rPr lang="en-US" sz="2000" b="0" kern="120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500928"/>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Pricing: integral part of marketing strategy</a:t>
            </a:r>
          </a:p>
          <a:p>
            <a:pPr marL="255651" lvl="0" indent="-255651">
              <a:spcAft>
                <a:spcPct val="0"/>
              </a:spcAft>
              <a:buSzPts val="2400"/>
              <a:tabLst/>
            </a:pPr>
            <a:r>
              <a:rPr lang="en-US" sz="2400" kern="1200">
                <a:solidFill>
                  <a:srgbClr val="000000"/>
                </a:solidFill>
                <a:latin typeface="Arial (Body)"/>
                <a:ea typeface="+mn-ea"/>
                <a:cs typeface="+mn-cs"/>
              </a:rPr>
              <a:t>Traditional pricing based on fixed costs, variable costs, demand curve</a:t>
            </a:r>
          </a:p>
          <a:p>
            <a:pPr marL="741553" lvl="1" indent="-284353">
              <a:spcAft>
                <a:spcPct val="0"/>
              </a:spcAft>
              <a:buSzPts val="2400"/>
            </a:pPr>
            <a:r>
              <a:rPr lang="en-US" sz="2400" kern="1200">
                <a:solidFill>
                  <a:srgbClr val="000000"/>
                </a:solidFill>
                <a:latin typeface="Arial (Body)"/>
                <a:ea typeface="+mn-ea"/>
                <a:cs typeface="+mn-cs"/>
              </a:rPr>
              <a:t>Marginal costs</a:t>
            </a:r>
          </a:p>
          <a:p>
            <a:pPr marL="741553" lvl="1" indent="-284353">
              <a:spcAft>
                <a:spcPct val="0"/>
              </a:spcAft>
              <a:buSzPts val="2400"/>
            </a:pPr>
            <a:r>
              <a:rPr lang="en-US" sz="2400" kern="1200">
                <a:solidFill>
                  <a:srgbClr val="000000"/>
                </a:solidFill>
                <a:latin typeface="Arial (Body)"/>
                <a:ea typeface="+mn-ea"/>
                <a:cs typeface="+mn-cs"/>
              </a:rPr>
              <a:t>Marginal revenue</a:t>
            </a:r>
          </a:p>
          <a:p>
            <a:pPr marL="255651" lvl="0" indent="-255651">
              <a:spcAft>
                <a:spcPct val="0"/>
              </a:spcAft>
              <a:buSzPts val="2400"/>
              <a:tabLst/>
            </a:pPr>
            <a:r>
              <a:rPr lang="en-US" sz="2400" kern="1200">
                <a:solidFill>
                  <a:srgbClr val="000000"/>
                </a:solidFill>
                <a:latin typeface="Arial (Body)"/>
                <a:ea typeface="+mn-ea"/>
                <a:cs typeface="+mn-cs"/>
              </a:rPr>
              <a:t>Piggyback strategy</a:t>
            </a:r>
          </a:p>
          <a:p>
            <a:pPr marL="255651" lvl="0" indent="-255651">
              <a:spcAft>
                <a:spcPct val="0"/>
              </a:spcAft>
              <a:buSzPts val="2400"/>
              <a:tabLst/>
            </a:pPr>
            <a:r>
              <a:rPr lang="en-US" sz="2400" kern="1200">
                <a:solidFill>
                  <a:srgbClr val="000000"/>
                </a:solidFill>
                <a:latin typeface="Arial (Body)"/>
                <a:ea typeface="+mn-ea"/>
                <a:cs typeface="+mn-cs"/>
              </a:rPr>
              <a:t>Price discrimination</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403453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Pricing Strategies </a:t>
            </a:r>
            <a:r>
              <a:rPr lang="en-US" sz="2000" b="0" kern="1200" smtClean="0">
                <a:latin typeface="Times New Roman" panose="02020603050405020304" pitchFamily="18" charset="0"/>
                <a:ea typeface="+mj-ea"/>
                <a:cs typeface="Times New Roman" panose="02020603050405020304" pitchFamily="18" charset="0"/>
              </a:rPr>
              <a:t>(2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Free and freemium</a:t>
            </a:r>
          </a:p>
          <a:p>
            <a:pPr marL="255651" lvl="0" indent="-255651">
              <a:spcAft>
                <a:spcPct val="0"/>
              </a:spcAft>
              <a:buSzPts val="2400"/>
              <a:tabLst/>
            </a:pPr>
            <a:r>
              <a:rPr lang="en-US" sz="2400" kern="1200" dirty="0">
                <a:solidFill>
                  <a:srgbClr val="000000"/>
                </a:solidFill>
                <a:latin typeface="Arial (Body)"/>
                <a:ea typeface="+mn-ea"/>
                <a:cs typeface="+mn-cs"/>
              </a:rPr>
              <a:t>Versioning</a:t>
            </a:r>
          </a:p>
          <a:p>
            <a:pPr marL="255651" lvl="0" indent="-255651">
              <a:spcAft>
                <a:spcPct val="0"/>
              </a:spcAft>
              <a:buSzPts val="2400"/>
              <a:tabLst/>
            </a:pPr>
            <a:r>
              <a:rPr lang="en-US" sz="2400" kern="1200" dirty="0">
                <a:solidFill>
                  <a:srgbClr val="000000"/>
                </a:solidFill>
                <a:latin typeface="Arial (Body)"/>
                <a:ea typeface="+mn-ea"/>
                <a:cs typeface="+mn-cs"/>
              </a:rPr>
              <a:t>Bundling</a:t>
            </a:r>
          </a:p>
          <a:p>
            <a:pPr marL="255651" lvl="0" indent="-255651">
              <a:spcAft>
                <a:spcPct val="0"/>
              </a:spcAft>
              <a:buSzPts val="2400"/>
              <a:tabLst/>
            </a:pPr>
            <a:r>
              <a:rPr lang="en-US" sz="2400" kern="1200" dirty="0">
                <a:solidFill>
                  <a:srgbClr val="000000"/>
                </a:solidFill>
                <a:latin typeface="Arial (Body)"/>
                <a:ea typeface="+mn-ea"/>
                <a:cs typeface="+mn-cs"/>
              </a:rPr>
              <a:t>Dynamic </a:t>
            </a:r>
            <a:r>
              <a:rPr lang="en-US" sz="2400" kern="1200" dirty="0" smtClean="0">
                <a:solidFill>
                  <a:srgbClr val="000000"/>
                </a:solidFill>
                <a:latin typeface="Arial (Body)"/>
                <a:ea typeface="+mn-ea"/>
                <a:cs typeface="+mn-cs"/>
              </a:rPr>
              <a:t>pricing</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Auctions</a:t>
            </a:r>
          </a:p>
          <a:p>
            <a:pPr marL="741553" lvl="1" indent="-284353">
              <a:spcAft>
                <a:spcPct val="0"/>
              </a:spcAft>
              <a:buSzPts val="2400"/>
            </a:pPr>
            <a:r>
              <a:rPr lang="en-US" sz="2400" kern="1200" dirty="0">
                <a:solidFill>
                  <a:srgbClr val="000000"/>
                </a:solidFill>
                <a:latin typeface="Arial (Body)"/>
                <a:ea typeface="+mn-ea"/>
                <a:cs typeface="+mn-cs"/>
              </a:rPr>
              <a:t>Yield management</a:t>
            </a:r>
          </a:p>
          <a:p>
            <a:pPr marL="741553" lvl="1" indent="-284353">
              <a:spcAft>
                <a:spcPct val="0"/>
              </a:spcAft>
              <a:buSzPts val="2400"/>
            </a:pPr>
            <a:r>
              <a:rPr lang="en-US" sz="2400" kern="1200" dirty="0">
                <a:solidFill>
                  <a:srgbClr val="000000"/>
                </a:solidFill>
                <a:latin typeface="Arial (Body)"/>
                <a:ea typeface="+mn-ea"/>
                <a:cs typeface="+mn-cs"/>
              </a:rPr>
              <a:t>Surge pricing</a:t>
            </a:r>
          </a:p>
          <a:p>
            <a:pPr marL="741553" lvl="1" indent="-284353">
              <a:spcAft>
                <a:spcPct val="0"/>
              </a:spcAft>
              <a:buSzPts val="2400"/>
            </a:pPr>
            <a:r>
              <a:rPr lang="en-US" sz="2400" kern="1200" dirty="0">
                <a:solidFill>
                  <a:srgbClr val="000000"/>
                </a:solidFill>
                <a:latin typeface="Arial (Body)"/>
                <a:ea typeface="+mn-ea"/>
                <a:cs typeface="+mn-cs"/>
              </a:rPr>
              <a:t>Flash marketing</a:t>
            </a:r>
          </a:p>
        </p:txBody>
      </p:sp>
    </p:spTree>
    <p:extLst>
      <p:ext uri="{BB962C8B-B14F-4D97-AF65-F5344CB8AC3E}">
        <p14:creationId xmlns:p14="http://schemas.microsoft.com/office/powerpoint/2010/main" val="4286898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Long Tail Marketing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Internet allows for sales of obscure products with little demand</a:t>
            </a:r>
          </a:p>
          <a:p>
            <a:pPr marL="255651" lvl="0" indent="-255651">
              <a:spcAft>
                <a:spcPct val="0"/>
              </a:spcAft>
              <a:buSzPts val="2400"/>
              <a:tabLst/>
            </a:pPr>
            <a:r>
              <a:rPr lang="en-US" sz="2400" kern="1200">
                <a:solidFill>
                  <a:srgbClr val="000000"/>
                </a:solidFill>
                <a:latin typeface="Arial (Body)"/>
                <a:ea typeface="+mn-ea"/>
                <a:cs typeface="+mn-cs"/>
              </a:rPr>
              <a:t>Substantial revenue because</a:t>
            </a:r>
          </a:p>
          <a:p>
            <a:pPr marL="741553" lvl="1" indent="-284353">
              <a:spcAft>
                <a:spcPct val="0"/>
              </a:spcAft>
              <a:buSzPts val="2400"/>
            </a:pPr>
            <a:r>
              <a:rPr lang="en-US" sz="2400" kern="1200">
                <a:solidFill>
                  <a:srgbClr val="000000"/>
                </a:solidFill>
                <a:latin typeface="Arial (Body)"/>
                <a:ea typeface="+mn-ea"/>
                <a:cs typeface="+mn-cs"/>
              </a:rPr>
              <a:t>Near zero inventory costs</a:t>
            </a:r>
          </a:p>
          <a:p>
            <a:pPr marL="741553" lvl="1" indent="-284353">
              <a:spcAft>
                <a:spcPct val="0"/>
              </a:spcAft>
              <a:buSzPts val="2400"/>
            </a:pPr>
            <a:r>
              <a:rPr lang="en-US" sz="2400" kern="1200">
                <a:solidFill>
                  <a:srgbClr val="000000"/>
                </a:solidFill>
                <a:latin typeface="Arial (Body)"/>
                <a:ea typeface="+mn-ea"/>
                <a:cs typeface="+mn-cs"/>
              </a:rPr>
              <a:t>Little marketing costs</a:t>
            </a:r>
          </a:p>
          <a:p>
            <a:pPr marL="741553" lvl="1" indent="-284353">
              <a:spcAft>
                <a:spcPct val="0"/>
              </a:spcAft>
              <a:buSzPts val="2400"/>
            </a:pPr>
            <a:r>
              <a:rPr lang="en-US" sz="2400" kern="1200">
                <a:solidFill>
                  <a:srgbClr val="000000"/>
                </a:solidFill>
                <a:latin typeface="Arial (Body)"/>
                <a:ea typeface="+mn-ea"/>
                <a:cs typeface="+mn-cs"/>
              </a:rPr>
              <a:t>Search and recommendation engines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89394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Technology: The Long Tail: Big Hits and Big Misses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00791"/>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Class Discussion</a:t>
            </a:r>
          </a:p>
          <a:p>
            <a:pPr marL="741553" lvl="1" indent="-284353">
              <a:spcAft>
                <a:spcPct val="0"/>
              </a:spcAft>
              <a:buSzPts val="2400"/>
            </a:pPr>
            <a:r>
              <a:rPr lang="en-US" altLang="en-US" sz="2400" kern="1200">
                <a:solidFill>
                  <a:srgbClr val="000000"/>
                </a:solidFill>
                <a:latin typeface="Arial (Body)"/>
                <a:ea typeface="+mn-ea"/>
                <a:cs typeface="+mn-cs"/>
              </a:rPr>
              <a:t>What are </a:t>
            </a:r>
            <a:r>
              <a:rPr lang="en-US" altLang="ja-JP" sz="2400" kern="1200">
                <a:solidFill>
                  <a:srgbClr val="000000"/>
                </a:solidFill>
                <a:latin typeface="Arial (Body)"/>
                <a:cs typeface="+mn-cs"/>
              </a:rPr>
              <a:t>recommender systems? Give an example of one you have used.</a:t>
            </a:r>
          </a:p>
          <a:p>
            <a:pPr marL="741553" lvl="1" indent="-284353">
              <a:spcAft>
                <a:spcPct val="0"/>
              </a:spcAft>
              <a:buSzPts val="2400"/>
            </a:pPr>
            <a:r>
              <a:rPr lang="en-US" altLang="en-US" sz="2400" kern="1200">
                <a:solidFill>
                  <a:srgbClr val="000000"/>
                </a:solidFill>
                <a:latin typeface="Arial (Body)"/>
                <a:ea typeface="+mn-ea"/>
                <a:cs typeface="+mn-cs"/>
              </a:rPr>
              <a:t>What is the </a:t>
            </a:r>
            <a:r>
              <a:rPr lang="en-US" altLang="ja-JP" sz="2400" kern="1200">
                <a:solidFill>
                  <a:srgbClr val="000000"/>
                </a:solidFill>
                <a:latin typeface="Arial (Body)"/>
                <a:cs typeface="+mn-cs"/>
              </a:rPr>
              <a:t>Long Tail and how do recommender systems support sales of items in the Long Tail?</a:t>
            </a:r>
          </a:p>
          <a:p>
            <a:pPr marL="741553" lvl="1" indent="-284353">
              <a:spcAft>
                <a:spcPct val="0"/>
              </a:spcAft>
              <a:buSzPts val="2400"/>
            </a:pPr>
            <a:r>
              <a:rPr lang="en-US" altLang="en-US" sz="2400" kern="1200">
                <a:solidFill>
                  <a:srgbClr val="000000"/>
                </a:solidFill>
                <a:latin typeface="Arial (Body)"/>
                <a:ea typeface="+mn-ea"/>
                <a:cs typeface="+mn-cs"/>
              </a:rPr>
              <a:t>How can human editors, including consumers, make recommender systems more helpful?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555929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Internet Marketing Technologies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0840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Internet’</a:t>
            </a:r>
            <a:r>
              <a:rPr lang="en-US" altLang="ja-JP" sz="2400" kern="1200" dirty="0">
                <a:solidFill>
                  <a:srgbClr val="000000"/>
                </a:solidFill>
                <a:latin typeface="Arial (Body)"/>
                <a:cs typeface="+mn-cs"/>
              </a:rPr>
              <a:t>s main impacts on marketing:</a:t>
            </a:r>
          </a:p>
          <a:p>
            <a:pPr marL="741553" lvl="1" indent="-284353">
              <a:spcAft>
                <a:spcPct val="0"/>
              </a:spcAft>
              <a:buSzPts val="2400"/>
            </a:pPr>
            <a:r>
              <a:rPr lang="en-US" altLang="en-US" sz="2400" kern="1200" dirty="0">
                <a:solidFill>
                  <a:srgbClr val="000000"/>
                </a:solidFill>
                <a:latin typeface="Arial (Body)"/>
                <a:ea typeface="+mn-ea"/>
                <a:cs typeface="+mn-cs"/>
              </a:rPr>
              <a:t>Scope of marketing communications </a:t>
            </a:r>
            <a:r>
              <a:rPr lang="en-US" altLang="en-US" sz="2400" kern="1200" dirty="0" smtClean="0">
                <a:solidFill>
                  <a:srgbClr val="000000"/>
                </a:solidFill>
                <a:latin typeface="Arial (Body)"/>
                <a:ea typeface="+mn-ea"/>
                <a:cs typeface="+mn-cs"/>
              </a:rPr>
              <a:t>broadened</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Richness of marketing communications increased</a:t>
            </a:r>
          </a:p>
          <a:p>
            <a:pPr marL="741553" lvl="1" indent="-284353">
              <a:spcAft>
                <a:spcPct val="0"/>
              </a:spcAft>
              <a:buSzPts val="2400"/>
            </a:pPr>
            <a:r>
              <a:rPr lang="en-US" altLang="en-US" sz="2400" kern="1200" dirty="0">
                <a:solidFill>
                  <a:srgbClr val="000000"/>
                </a:solidFill>
                <a:latin typeface="Arial (Body)"/>
                <a:ea typeface="+mn-ea"/>
                <a:cs typeface="+mn-cs"/>
              </a:rPr>
              <a:t>Information intensity of marketplace expanded</a:t>
            </a:r>
          </a:p>
          <a:p>
            <a:pPr marL="741553" lvl="1" indent="-284353">
              <a:spcAft>
                <a:spcPct val="0"/>
              </a:spcAft>
              <a:buSzPts val="2400"/>
            </a:pPr>
            <a:r>
              <a:rPr lang="en-US" altLang="en-US" sz="2400" kern="1200" dirty="0">
                <a:solidFill>
                  <a:srgbClr val="000000"/>
                </a:solidFill>
                <a:latin typeface="Arial (Body)"/>
                <a:ea typeface="+mn-ea"/>
                <a:cs typeface="+mn-cs"/>
              </a:rPr>
              <a:t>Always-on mobile environment </a:t>
            </a:r>
            <a:r>
              <a:rPr lang="en-US" altLang="en-US" sz="2400" kern="1200" dirty="0" smtClean="0">
                <a:solidFill>
                  <a:srgbClr val="000000"/>
                </a:solidFill>
                <a:latin typeface="Arial (Body)"/>
                <a:ea typeface="+mn-ea"/>
                <a:cs typeface="+mn-cs"/>
              </a:rPr>
              <a:t>expands </a:t>
            </a:r>
            <a:r>
              <a:rPr lang="en-US" altLang="en-US" sz="2400" kern="1200" dirty="0">
                <a:solidFill>
                  <a:srgbClr val="000000"/>
                </a:solidFill>
                <a:latin typeface="Arial (Body)"/>
                <a:ea typeface="+mn-ea"/>
                <a:cs typeface="+mn-cs"/>
              </a:rPr>
              <a:t>marketing </a:t>
            </a:r>
            <a:r>
              <a:rPr lang="en-US" altLang="en-US" sz="2400" kern="1200" dirty="0" smtClean="0">
                <a:solidFill>
                  <a:srgbClr val="000000"/>
                </a:solidFill>
                <a:latin typeface="Arial (Body)"/>
                <a:ea typeface="+mn-ea"/>
                <a:cs typeface="+mn-cs"/>
              </a:rPr>
              <a:t>opportunities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5965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(1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23984"/>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Over 75% (94 million) </a:t>
            </a:r>
            <a:r>
              <a:rPr lang="en-US" sz="2400" kern="1200" dirty="0" smtClean="0">
                <a:solidFill>
                  <a:srgbClr val="000000"/>
                </a:solidFill>
                <a:latin typeface="Arial (Body)"/>
                <a:ea typeface="+mn-ea"/>
                <a:cs typeface="+mn-cs"/>
              </a:rPr>
              <a:t>U.S. </a:t>
            </a:r>
            <a:r>
              <a:rPr lang="en-US" sz="2400" kern="1200" dirty="0">
                <a:solidFill>
                  <a:srgbClr val="000000"/>
                </a:solidFill>
                <a:latin typeface="Arial (Body)"/>
                <a:ea typeface="+mn-ea"/>
                <a:cs typeface="+mn-cs"/>
              </a:rPr>
              <a:t>households have broadband Internet access in 2016</a:t>
            </a:r>
          </a:p>
          <a:p>
            <a:pPr marL="255651" lvl="0" indent="-255651">
              <a:spcAft>
                <a:spcPct val="0"/>
              </a:spcAft>
              <a:buSzPts val="2400"/>
              <a:tabLst/>
              <a:defRPr/>
            </a:pPr>
            <a:r>
              <a:rPr lang="en-US" sz="2400" kern="1200" dirty="0">
                <a:solidFill>
                  <a:srgbClr val="000000"/>
                </a:solidFill>
                <a:latin typeface="Arial (Body)"/>
                <a:ea typeface="+mn-ea"/>
                <a:cs typeface="+mn-cs"/>
              </a:rPr>
              <a:t>Growth rate has slowed</a:t>
            </a:r>
          </a:p>
          <a:p>
            <a:pPr marL="255651" lvl="0" indent="-255651">
              <a:spcAft>
                <a:spcPct val="0"/>
              </a:spcAft>
              <a:buSzPts val="2400"/>
              <a:tabLst/>
              <a:defRPr/>
            </a:pPr>
            <a:r>
              <a:rPr lang="en-US" sz="2400" kern="1200" dirty="0">
                <a:solidFill>
                  <a:srgbClr val="000000"/>
                </a:solidFill>
                <a:latin typeface="Arial (Body)"/>
                <a:ea typeface="+mn-ea"/>
                <a:cs typeface="+mn-cs"/>
              </a:rPr>
              <a:t>Intensity and scope of use both increasing</a:t>
            </a:r>
          </a:p>
          <a:p>
            <a:pPr marL="255651" lvl="0" indent="-255651">
              <a:spcAft>
                <a:spcPct val="0"/>
              </a:spcAft>
              <a:buSzPts val="2400"/>
              <a:tabLst/>
              <a:defRPr/>
            </a:pPr>
            <a:r>
              <a:rPr lang="en-US" sz="2400" kern="1200" dirty="0">
                <a:solidFill>
                  <a:srgbClr val="000000"/>
                </a:solidFill>
                <a:latin typeface="Arial (Body)"/>
                <a:ea typeface="+mn-ea"/>
                <a:cs typeface="+mn-cs"/>
              </a:rPr>
              <a:t>Some demographic groups have much higher percentages of online usage</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Income, education, age, ethnic dimensions</a:t>
            </a:r>
          </a:p>
        </p:txBody>
      </p:sp>
    </p:spTree>
    <p:extLst>
      <p:ext uri="{BB962C8B-B14F-4D97-AF65-F5344CB8AC3E}">
        <p14:creationId xmlns:p14="http://schemas.microsoft.com/office/powerpoint/2010/main" val="1115427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Web Transaction Logs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24148"/>
          </a:xfrm>
        </p:spPr>
        <p:txBody>
          <a:bodyPr wrap="square" lIns="91425" tIns="91425" rIns="91425" bIns="91425">
            <a:noAutofit/>
          </a:bodyPr>
          <a:lstStyle/>
          <a:p>
            <a:pPr marL="255651" lvl="0" indent="-255651">
              <a:spcAft>
                <a:spcPct val="0"/>
              </a:spcAft>
              <a:buSzPts val="2400"/>
              <a:tabLst/>
            </a:pPr>
            <a:r>
              <a:rPr lang="en-US" sz="2400" kern="1200">
                <a:solidFill>
                  <a:srgbClr val="000000"/>
                </a:solidFill>
                <a:latin typeface="Arial (Body)"/>
                <a:ea typeface="+mn-ea"/>
                <a:cs typeface="+mn-cs"/>
              </a:rPr>
              <a:t>Built into web server software</a:t>
            </a:r>
          </a:p>
          <a:p>
            <a:pPr marL="255651" lvl="0" indent="-255651">
              <a:spcAft>
                <a:spcPct val="0"/>
              </a:spcAft>
              <a:buSzPts val="2400"/>
              <a:tabLst/>
            </a:pPr>
            <a:r>
              <a:rPr lang="en-US" sz="2400" kern="1200">
                <a:solidFill>
                  <a:srgbClr val="000000"/>
                </a:solidFill>
                <a:latin typeface="Arial (Body)"/>
                <a:ea typeface="+mn-ea"/>
                <a:cs typeface="+mn-cs"/>
              </a:rPr>
              <a:t>Record user activity at website</a:t>
            </a:r>
          </a:p>
          <a:p>
            <a:pPr marL="255651" lvl="0" indent="-255651">
              <a:spcAft>
                <a:spcPct val="0"/>
              </a:spcAft>
              <a:buSzPts val="2400"/>
              <a:tabLst/>
            </a:pPr>
            <a:r>
              <a:rPr lang="en-US" sz="2400" kern="1200">
                <a:solidFill>
                  <a:srgbClr val="000000"/>
                </a:solidFill>
                <a:latin typeface="Arial (Body)"/>
                <a:ea typeface="+mn-ea"/>
                <a:cs typeface="+mn-cs"/>
              </a:rPr>
              <a:t>Provides much marketing data, especially combined with:</a:t>
            </a:r>
          </a:p>
          <a:p>
            <a:pPr marL="741553" lvl="1" indent="-284353">
              <a:spcAft>
                <a:spcPct val="0"/>
              </a:spcAft>
              <a:buSzPts val="2400"/>
            </a:pPr>
            <a:r>
              <a:rPr lang="en-US" sz="2400" kern="1200">
                <a:solidFill>
                  <a:srgbClr val="000000"/>
                </a:solidFill>
                <a:latin typeface="Arial (Body)"/>
                <a:ea typeface="+mn-ea"/>
                <a:cs typeface="+mn-cs"/>
              </a:rPr>
              <a:t>Registration forms</a:t>
            </a:r>
          </a:p>
          <a:p>
            <a:pPr marL="741553" lvl="1" indent="-284353">
              <a:spcAft>
                <a:spcPct val="0"/>
              </a:spcAft>
              <a:buSzPts val="2400"/>
            </a:pPr>
            <a:r>
              <a:rPr lang="en-US" sz="2400" kern="1200">
                <a:solidFill>
                  <a:srgbClr val="000000"/>
                </a:solidFill>
                <a:latin typeface="Arial (Body)"/>
                <a:ea typeface="+mn-ea"/>
                <a:cs typeface="+mn-cs"/>
              </a:rPr>
              <a:t>Shopping cart database</a:t>
            </a:r>
          </a:p>
          <a:p>
            <a:pPr marL="255651" lvl="0" indent="-255651">
              <a:spcAft>
                <a:spcPct val="0"/>
              </a:spcAft>
              <a:buSzPts val="2400"/>
              <a:tabLst/>
            </a:pPr>
            <a:r>
              <a:rPr lang="en-US" sz="2400" kern="1200">
                <a:solidFill>
                  <a:srgbClr val="000000"/>
                </a:solidFill>
                <a:latin typeface="Arial (Body)"/>
                <a:ea typeface="+mn-ea"/>
                <a:cs typeface="+mn-cs"/>
              </a:rPr>
              <a:t>Answers questions such as:</a:t>
            </a:r>
          </a:p>
          <a:p>
            <a:pPr marL="741553" lvl="1" indent="-284353">
              <a:spcAft>
                <a:spcPct val="0"/>
              </a:spcAft>
              <a:buSzPts val="2400"/>
            </a:pPr>
            <a:r>
              <a:rPr lang="en-US" sz="2400" kern="1200">
                <a:solidFill>
                  <a:srgbClr val="000000"/>
                </a:solidFill>
                <a:latin typeface="Arial (Body)"/>
                <a:ea typeface="+mn-ea"/>
                <a:cs typeface="+mn-cs"/>
              </a:rPr>
              <a:t>What are major patterns of interest and purchase?</a:t>
            </a:r>
          </a:p>
          <a:p>
            <a:pPr marL="741553" lvl="1" indent="-284353">
              <a:spcAft>
                <a:spcPct val="0"/>
              </a:spcAft>
              <a:buSzPts val="2400"/>
            </a:pPr>
            <a:r>
              <a:rPr lang="en-US" sz="2400" kern="1200">
                <a:solidFill>
                  <a:srgbClr val="000000"/>
                </a:solidFill>
                <a:latin typeface="Arial (Body)"/>
                <a:ea typeface="+mn-ea"/>
                <a:cs typeface="+mn-cs"/>
              </a:rPr>
              <a:t>After home page, where do users go first? Second?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52842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Cookies and Tracking Files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93316"/>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Types of tracking files</a:t>
            </a:r>
          </a:p>
          <a:p>
            <a:pPr marL="741553" lvl="1" indent="-284353">
              <a:spcAft>
                <a:spcPct val="0"/>
              </a:spcAft>
              <a:buSzPts val="2400"/>
            </a:pPr>
            <a:r>
              <a:rPr lang="en-US" altLang="en-US" sz="2400" kern="1200" dirty="0" smtClean="0">
                <a:solidFill>
                  <a:srgbClr val="000000"/>
                </a:solidFill>
                <a:latin typeface="Arial (Body)"/>
                <a:ea typeface="+mn-ea"/>
                <a:cs typeface="+mn-cs"/>
              </a:rPr>
              <a:t>Cookies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Flash cookies</a:t>
            </a:r>
          </a:p>
          <a:p>
            <a:pPr marL="741553" lvl="1" indent="-284353">
              <a:spcAft>
                <a:spcPct val="0"/>
              </a:spcAft>
              <a:buSzPts val="2400"/>
            </a:pPr>
            <a:r>
              <a:rPr lang="en-US" altLang="en-US" sz="2400" kern="1200" dirty="0">
                <a:solidFill>
                  <a:srgbClr val="000000"/>
                </a:solidFill>
                <a:latin typeface="Arial (Body)"/>
                <a:ea typeface="+mn-ea"/>
                <a:cs typeface="+mn-cs"/>
              </a:rPr>
              <a:t>Web beacons </a:t>
            </a:r>
            <a:r>
              <a:rPr lang="en-US" altLang="en-US" sz="2400" kern="1200" dirty="0" smtClean="0">
                <a:solidFill>
                  <a:srgbClr val="000000"/>
                </a:solidFill>
                <a:latin typeface="Arial (Body)"/>
                <a:ea typeface="+mn-ea"/>
                <a:cs typeface="+mn-cs"/>
              </a:rPr>
              <a:t>(</a:t>
            </a:r>
            <a:r>
              <a:rPr lang="en-US" altLang="ja-JP" sz="2400" kern="1200" dirty="0" smtClean="0">
                <a:solidFill>
                  <a:srgbClr val="000000"/>
                </a:solidFill>
                <a:latin typeface="Arial (Body)"/>
                <a:cs typeface="+mn-cs"/>
              </a:rPr>
              <a:t>“bugs”)</a:t>
            </a:r>
            <a:endParaRPr lang="en-US" altLang="ja-JP" sz="2400" kern="1200" dirty="0">
              <a:solidFill>
                <a:srgbClr val="000000"/>
              </a:solidFill>
              <a:latin typeface="Arial (Body)"/>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Tracking headers (supercookies)</a:t>
            </a:r>
          </a:p>
          <a:p>
            <a:pPr marL="255651" lvl="0" indent="-255651">
              <a:spcAft>
                <a:spcPct val="0"/>
              </a:spcAft>
              <a:buSzPts val="2400"/>
              <a:tabLst/>
            </a:pPr>
            <a:r>
              <a:rPr lang="en-US" altLang="en-US" sz="2400" kern="1200" dirty="0">
                <a:solidFill>
                  <a:srgbClr val="000000"/>
                </a:solidFill>
                <a:latin typeface="Arial (Body)"/>
                <a:ea typeface="+mn-ea"/>
                <a:cs typeface="+mn-cs"/>
              </a:rPr>
              <a:t>Other tracking methods</a:t>
            </a:r>
          </a:p>
          <a:p>
            <a:pPr marL="741553" lvl="1" indent="-284353">
              <a:spcAft>
                <a:spcPct val="0"/>
              </a:spcAft>
              <a:buSzPts val="2400"/>
            </a:pPr>
            <a:r>
              <a:rPr lang="en-US" altLang="en-US" sz="2400" kern="1200" dirty="0">
                <a:solidFill>
                  <a:srgbClr val="000000"/>
                </a:solidFill>
                <a:latin typeface="Arial (Body)"/>
                <a:ea typeface="+mn-ea"/>
                <a:cs typeface="+mn-cs"/>
              </a:rPr>
              <a:t>Deterministic cross-device tracking</a:t>
            </a:r>
          </a:p>
          <a:p>
            <a:pPr marL="741553" lvl="1" indent="-284353">
              <a:spcAft>
                <a:spcPct val="0"/>
              </a:spcAft>
              <a:buSzPts val="2400"/>
            </a:pPr>
            <a:r>
              <a:rPr lang="en-US" altLang="en-US" sz="2400" kern="1200" dirty="0">
                <a:solidFill>
                  <a:srgbClr val="000000"/>
                </a:solidFill>
                <a:latin typeface="Arial (Body)"/>
                <a:ea typeface="+mn-ea"/>
                <a:cs typeface="+mn-cs"/>
              </a:rPr>
              <a:t>Probabilistic cross-device tracking</a:t>
            </a:r>
          </a:p>
        </p:txBody>
      </p:sp>
    </p:spTree>
    <p:extLst>
      <p:ext uri="{BB962C8B-B14F-4D97-AF65-F5344CB8AC3E}">
        <p14:creationId xmlns:p14="http://schemas.microsoft.com/office/powerpoint/2010/main" val="1720351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sz="3200" kern="1200" dirty="0">
                <a:latin typeface="Times New Roman" panose="02020603050405020304" pitchFamily="18" charset="0"/>
                <a:ea typeface="+mj-ea"/>
                <a:cs typeface="Times New Roman" panose="02020603050405020304" pitchFamily="18" charset="0"/>
              </a:rPr>
              <a:t>Insight on Society: Every Move You Make, Every Click You Make, </a:t>
            </a:r>
            <a:r>
              <a:rPr lang="en-US" sz="3200" kern="1200" dirty="0" smtClean="0">
                <a:latin typeface="Times New Roman" panose="02020603050405020304" pitchFamily="18" charset="0"/>
                <a:ea typeface="+mj-ea"/>
                <a:cs typeface="Times New Roman" panose="02020603050405020304" pitchFamily="18" charset="0"/>
              </a:rPr>
              <a:t>We’ll be </a:t>
            </a:r>
            <a:r>
              <a:rPr lang="en-US" sz="3200" kern="1200" dirty="0">
                <a:latin typeface="Times New Roman" panose="02020603050405020304" pitchFamily="18" charset="0"/>
                <a:ea typeface="+mj-ea"/>
                <a:cs typeface="Times New Roman" panose="02020603050405020304" pitchFamily="18" charset="0"/>
              </a:rPr>
              <a:t>Tracking You</a:t>
            </a:r>
          </a:p>
        </p:txBody>
      </p:sp>
      <p:sp>
        <p:nvSpPr>
          <p:cNvPr id="3" name="Text Placeholder 2"/>
          <p:cNvSpPr>
            <a:spLocks noGrp="1"/>
          </p:cNvSpPr>
          <p:nvPr>
            <p:ph type="body" idx="1"/>
          </p:nvPr>
        </p:nvSpPr>
        <p:spPr>
          <a:xfrm>
            <a:off x="457200" y="1600200"/>
            <a:ext cx="8229600" cy="381639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Are beacons innocuous? Or are they an invasion of personal </a:t>
            </a:r>
            <a:r>
              <a:rPr lang="en-US" sz="2400" kern="1200" dirty="0" smtClean="0">
                <a:solidFill>
                  <a:srgbClr val="000000"/>
                </a:solidFill>
                <a:latin typeface="Arial (Body)"/>
                <a:ea typeface="+mn-ea"/>
                <a:cs typeface="+mn-cs"/>
              </a:rPr>
              <a:t>privacy?</a:t>
            </a:r>
            <a:endParaRPr lang="en-US" sz="2400" kern="1200" dirty="0">
              <a:solidFill>
                <a:srgbClr val="000000"/>
              </a:solidFill>
              <a:latin typeface="Arial (Body)"/>
              <a:ea typeface="+mn-ea"/>
              <a:cs typeface="+mn-cs"/>
            </a:endParaRPr>
          </a:p>
          <a:p>
            <a:pPr marL="741553" lvl="1" indent="-284353">
              <a:spcAft>
                <a:spcPct val="0"/>
              </a:spcAft>
              <a:buSzPts val="2400"/>
              <a:defRPr/>
            </a:pPr>
            <a:r>
              <a:rPr lang="en-US" sz="2400" kern="1200" dirty="0">
                <a:solidFill>
                  <a:srgbClr val="000000"/>
                </a:solidFill>
                <a:latin typeface="Arial (Body)"/>
                <a:ea typeface="+mn-ea"/>
                <a:cs typeface="+mn-cs"/>
              </a:rPr>
              <a:t>Do you think your web browsing should be known to </a:t>
            </a:r>
            <a:r>
              <a:rPr lang="en-US" sz="2400" kern="1200" dirty="0" smtClean="0">
                <a:solidFill>
                  <a:srgbClr val="000000"/>
                </a:solidFill>
                <a:latin typeface="Arial (Body)"/>
                <a:ea typeface="+mn-ea"/>
                <a:cs typeface="+mn-cs"/>
              </a:rPr>
              <a:t>marketers?</a:t>
            </a:r>
            <a:endParaRPr lang="en-US" sz="2400" kern="1200" dirty="0">
              <a:solidFill>
                <a:srgbClr val="000000"/>
              </a:solidFill>
              <a:latin typeface="Arial (Body)"/>
              <a:ea typeface="+mn-ea"/>
              <a:cs typeface="+mn-cs"/>
            </a:endParaRPr>
          </a:p>
          <a:p>
            <a:pPr marL="741553" lvl="1" indent="-284353">
              <a:spcAft>
                <a:spcPct val="0"/>
              </a:spcAft>
              <a:buSzPts val="2400"/>
              <a:defRPr/>
            </a:pPr>
            <a:r>
              <a:rPr lang="en-US" sz="2400" kern="1200" dirty="0">
                <a:solidFill>
                  <a:srgbClr val="000000"/>
                </a:solidFill>
                <a:latin typeface="Arial (Body)"/>
                <a:ea typeface="+mn-ea"/>
                <a:cs typeface="+mn-cs"/>
              </a:rPr>
              <a:t>What are the Privacy Foundation guidelines for web beacons?</a:t>
            </a:r>
          </a:p>
          <a:p>
            <a:pPr marL="741553" lvl="1" indent="-284353">
              <a:spcAft>
                <a:spcPct val="0"/>
              </a:spcAft>
              <a:buSzPts val="2400"/>
              <a:defRPr/>
            </a:pPr>
            <a:r>
              <a:rPr lang="en-US" sz="2400" kern="1200" dirty="0">
                <a:solidFill>
                  <a:srgbClr val="000000"/>
                </a:solidFill>
                <a:latin typeface="Arial (Body)"/>
                <a:ea typeface="+mn-ea"/>
                <a:cs typeface="+mn-cs"/>
              </a:rPr>
              <a:t>Should online shopping be allowed to be a private activity?</a:t>
            </a:r>
          </a:p>
        </p:txBody>
      </p:sp>
    </p:spTree>
    <p:extLst>
      <p:ext uri="{BB962C8B-B14F-4D97-AF65-F5344CB8AC3E}">
        <p14:creationId xmlns:p14="http://schemas.microsoft.com/office/powerpoint/2010/main" val="30669094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Databases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163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Enable profiling</a:t>
            </a:r>
          </a:p>
          <a:p>
            <a:pPr marL="255651" lvl="0" indent="-255651">
              <a:spcAft>
                <a:spcPct val="0"/>
              </a:spcAft>
              <a:buSzPts val="2400"/>
              <a:tabLst/>
            </a:pPr>
            <a:r>
              <a:rPr lang="en-US" sz="2400" kern="1200" dirty="0">
                <a:solidFill>
                  <a:srgbClr val="000000"/>
                </a:solidFill>
                <a:latin typeface="Arial (Body)"/>
                <a:ea typeface="+mn-ea"/>
                <a:cs typeface="+mn-cs"/>
              </a:rPr>
              <a:t>Store records and attributes</a:t>
            </a:r>
          </a:p>
          <a:p>
            <a:pPr marL="255651" lvl="0" indent="-255651">
              <a:spcAft>
                <a:spcPct val="0"/>
              </a:spcAft>
              <a:buSzPts val="2400"/>
              <a:tabLst/>
            </a:pPr>
            <a:r>
              <a:rPr lang="en-US" sz="2400" kern="1200" dirty="0">
                <a:solidFill>
                  <a:srgbClr val="000000"/>
                </a:solidFill>
                <a:latin typeface="Arial (Body)"/>
                <a:ea typeface="+mn-ea"/>
                <a:cs typeface="+mn-cs"/>
              </a:rPr>
              <a:t>Database management system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Q</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t>
            </a:r>
            <a:r>
              <a:rPr lang="en-US" sz="2400" kern="1200" dirty="0">
                <a:solidFill>
                  <a:srgbClr val="000000"/>
                </a:solidFill>
                <a:latin typeface="Arial (Body)"/>
                <a:ea typeface="+mn-ea"/>
                <a:cs typeface="+mn-cs"/>
              </a:rPr>
              <a:t>Structured Query </a:t>
            </a:r>
            <a:r>
              <a:rPr lang="en-US" sz="2400" kern="1200" dirty="0" smtClean="0">
                <a:solidFill>
                  <a:srgbClr val="000000"/>
                </a:solidFill>
                <a:latin typeface="Arial (Body)"/>
                <a:ea typeface="+mn-ea"/>
                <a:cs typeface="+mn-cs"/>
              </a:rPr>
              <a:t>Language):</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Industry-standard database query and manipulation language used in a relational database</a:t>
            </a:r>
          </a:p>
          <a:p>
            <a:pPr marL="255651" lvl="0" indent="-255651">
              <a:spcAft>
                <a:spcPct val="0"/>
              </a:spcAft>
              <a:buSzPts val="2400"/>
              <a:tabLst/>
            </a:pPr>
            <a:r>
              <a:rPr lang="en-US" sz="2400" kern="1200" dirty="0">
                <a:solidFill>
                  <a:srgbClr val="000000"/>
                </a:solidFill>
                <a:latin typeface="Arial (Body)"/>
                <a:ea typeface="+mn-ea"/>
                <a:cs typeface="+mn-cs"/>
              </a:rPr>
              <a:t>Relational databases</a:t>
            </a:r>
          </a:p>
        </p:txBody>
      </p:sp>
    </p:spTree>
    <p:extLst>
      <p:ext uri="{BB962C8B-B14F-4D97-AF65-F5344CB8AC3E}">
        <p14:creationId xmlns:p14="http://schemas.microsoft.com/office/powerpoint/2010/main" val="16216673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Data Warehouses and Data Mining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7777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mn-lt"/>
                <a:ea typeface="+mn-ea"/>
                <a:cs typeface="+mn-cs"/>
              </a:rPr>
              <a:t>Data </a:t>
            </a:r>
            <a:r>
              <a:rPr lang="en-US" altLang="en-US" sz="2400" kern="1200" dirty="0" smtClean="0">
                <a:solidFill>
                  <a:srgbClr val="000000"/>
                </a:solidFill>
                <a:latin typeface="+mn-lt"/>
                <a:ea typeface="+mn-ea"/>
                <a:cs typeface="+mn-cs"/>
              </a:rPr>
              <a:t>warehouse:</a:t>
            </a:r>
            <a:endParaRPr lang="en-US" altLang="en-US" sz="2400" kern="1200" dirty="0">
              <a:solidFill>
                <a:srgbClr val="000000"/>
              </a:solidFill>
              <a:latin typeface="+mn-lt"/>
              <a:ea typeface="+mn-ea"/>
              <a:cs typeface="+mn-cs"/>
            </a:endParaRPr>
          </a:p>
          <a:p>
            <a:pPr marL="741553" lvl="1" indent="-284353">
              <a:spcAft>
                <a:spcPct val="0"/>
              </a:spcAft>
              <a:buSzPts val="2400"/>
            </a:pPr>
            <a:r>
              <a:rPr lang="en-US" altLang="en-US" sz="2400" kern="1200" dirty="0">
                <a:solidFill>
                  <a:srgbClr val="000000"/>
                </a:solidFill>
                <a:latin typeface="+mn-lt"/>
                <a:ea typeface="+mn-ea"/>
                <a:cs typeface="+mn-cs"/>
              </a:rPr>
              <a:t>Collects </a:t>
            </a:r>
            <a:r>
              <a:rPr lang="en-US" altLang="en-US" sz="2400" kern="1200" dirty="0" smtClean="0">
                <a:solidFill>
                  <a:srgbClr val="000000"/>
                </a:solidFill>
                <a:latin typeface="+mn-lt"/>
                <a:ea typeface="+mn-ea"/>
                <a:cs typeface="+mn-cs"/>
              </a:rPr>
              <a:t>firm</a:t>
            </a:r>
            <a:r>
              <a:rPr lang="en-US" altLang="ja-JP" sz="2400" kern="1200" dirty="0" smtClean="0">
                <a:solidFill>
                  <a:srgbClr val="000000"/>
                </a:solidFill>
                <a:latin typeface="+mn-lt"/>
                <a:cs typeface="+mn-cs"/>
              </a:rPr>
              <a:t>’s </a:t>
            </a:r>
            <a:r>
              <a:rPr lang="en-US" altLang="ja-JP" sz="2400" kern="1200" dirty="0">
                <a:solidFill>
                  <a:srgbClr val="000000"/>
                </a:solidFill>
                <a:latin typeface="+mn-lt"/>
                <a:cs typeface="+mn-cs"/>
              </a:rPr>
              <a:t>transactional and customer data in single location for offline analysis by marketers and site managers</a:t>
            </a:r>
          </a:p>
          <a:p>
            <a:pPr marL="255651" lvl="0" indent="-255651">
              <a:spcAft>
                <a:spcPct val="0"/>
              </a:spcAft>
              <a:buSzPts val="2400"/>
              <a:tabLst/>
            </a:pPr>
            <a:r>
              <a:rPr lang="en-US" altLang="en-US" sz="2400" kern="1200" dirty="0">
                <a:solidFill>
                  <a:srgbClr val="000000"/>
                </a:solidFill>
                <a:latin typeface="+mn-lt"/>
                <a:ea typeface="+mn-ea"/>
                <a:cs typeface="+mn-cs"/>
              </a:rPr>
              <a:t>Data mining:</a:t>
            </a:r>
          </a:p>
          <a:p>
            <a:pPr marL="741553" lvl="1" indent="-284353">
              <a:spcAft>
                <a:spcPct val="0"/>
              </a:spcAft>
              <a:buSzPts val="2400"/>
            </a:pPr>
            <a:r>
              <a:rPr lang="en-US" altLang="en-US" sz="2400" kern="1200" dirty="0">
                <a:solidFill>
                  <a:srgbClr val="000000"/>
                </a:solidFill>
                <a:latin typeface="+mn-lt"/>
                <a:ea typeface="+mn-ea"/>
                <a:cs typeface="+mn-cs"/>
              </a:rPr>
              <a:t>Analytical techniques to find patterns in data, model behavior of customers, develop customer profiles</a:t>
            </a:r>
          </a:p>
          <a:p>
            <a:pPr marL="255651" lvl="0" indent="-255651">
              <a:spcAft>
                <a:spcPct val="0"/>
              </a:spcAft>
              <a:buSzPts val="2400"/>
              <a:tabLst/>
            </a:pPr>
            <a:r>
              <a:rPr lang="en-US" altLang="en-US" sz="2400" kern="1200" dirty="0">
                <a:solidFill>
                  <a:srgbClr val="000000"/>
                </a:solidFill>
                <a:latin typeface="+mn-lt"/>
                <a:ea typeface="+mn-ea"/>
                <a:cs typeface="+mn-cs"/>
              </a:rPr>
              <a:t>Query-driven data mining</a:t>
            </a:r>
          </a:p>
          <a:p>
            <a:pPr marL="255651" lvl="0" indent="-255651">
              <a:spcAft>
                <a:spcPct val="0"/>
              </a:spcAft>
              <a:buSzPts val="2400"/>
              <a:tabLst/>
            </a:pPr>
            <a:r>
              <a:rPr lang="en-US" altLang="en-US" sz="2400" kern="1200" dirty="0">
                <a:solidFill>
                  <a:srgbClr val="000000"/>
                </a:solidFill>
                <a:latin typeface="+mn-lt"/>
                <a:ea typeface="+mn-ea"/>
                <a:cs typeface="+mn-cs"/>
              </a:rPr>
              <a:t>Model-driven data mining</a:t>
            </a:r>
          </a:p>
          <a:p>
            <a:pPr marL="255651" lvl="0" indent="-255651">
              <a:spcAft>
                <a:spcPct val="0"/>
              </a:spcAft>
              <a:buSzPts val="2400"/>
              <a:tabLst/>
            </a:pPr>
            <a:r>
              <a:rPr lang="en-US" altLang="en-US" sz="2400" kern="1200" dirty="0">
                <a:solidFill>
                  <a:srgbClr val="000000"/>
                </a:solidFill>
                <a:latin typeface="+mn-lt"/>
                <a:ea typeface="+mn-ea"/>
                <a:cs typeface="+mn-cs"/>
              </a:rPr>
              <a:t>Rule-based data mining</a:t>
            </a:r>
          </a:p>
        </p:txBody>
      </p:sp>
    </p:spTree>
    <p:extLst>
      <p:ext uri="{BB962C8B-B14F-4D97-AF65-F5344CB8AC3E}">
        <p14:creationId xmlns:p14="http://schemas.microsoft.com/office/powerpoint/2010/main" val="15618912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Hadoop and the Challenge of Big Data</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62648"/>
          </a:xfrm>
        </p:spPr>
        <p:txBody>
          <a:bodyPr wrap="square" lIns="91425" tIns="91425" rIns="91425" bIns="91425">
            <a:noAutofit/>
          </a:bodyPr>
          <a:lstStyle/>
          <a:p>
            <a:pPr marL="255651" lvl="0" indent="-255651">
              <a:spcAft>
                <a:spcPct val="0"/>
              </a:spcAft>
              <a:buSzPts val="2400"/>
              <a:tabLst/>
            </a:pPr>
            <a:r>
              <a:rPr lang="en-US" altLang="ja-JP" sz="2400" kern="1200" dirty="0">
                <a:solidFill>
                  <a:srgbClr val="000000"/>
                </a:solidFill>
                <a:latin typeface="Arial (Body)"/>
                <a:cs typeface="+mn-cs"/>
              </a:rPr>
              <a:t>Big data</a:t>
            </a:r>
          </a:p>
          <a:p>
            <a:pPr marL="741553" lvl="1" indent="-284353">
              <a:spcAft>
                <a:spcPct val="0"/>
              </a:spcAft>
              <a:buSzPts val="2400"/>
            </a:pPr>
            <a:r>
              <a:rPr lang="en-US" altLang="en-US" sz="2400" kern="1200" dirty="0">
                <a:solidFill>
                  <a:srgbClr val="000000"/>
                </a:solidFill>
                <a:latin typeface="Arial (Body)"/>
                <a:ea typeface="+mn-ea"/>
                <a:cs typeface="+mn-cs"/>
              </a:rPr>
              <a:t>Petabyte, exabyte range</a:t>
            </a:r>
          </a:p>
          <a:p>
            <a:pPr marL="741553" lvl="1" indent="-284353">
              <a:spcAft>
                <a:spcPct val="0"/>
              </a:spcAft>
              <a:buSzPts val="2400"/>
            </a:pPr>
            <a:r>
              <a:rPr lang="en-US" altLang="en-US" sz="2400" kern="1200" dirty="0">
                <a:solidFill>
                  <a:srgbClr val="000000"/>
                </a:solidFill>
                <a:latin typeface="Arial (Body)"/>
                <a:ea typeface="+mn-ea"/>
                <a:cs typeface="+mn-cs"/>
              </a:rPr>
              <a:t>Web traffic, e-mail, social media, content</a:t>
            </a:r>
          </a:p>
          <a:p>
            <a:pPr marL="741553" lvl="1" indent="-284353">
              <a:spcAft>
                <a:spcPct val="0"/>
              </a:spcAft>
              <a:buSzPts val="2400"/>
            </a:pPr>
            <a:r>
              <a:rPr lang="en-US" altLang="en-US" sz="2400" kern="1200" dirty="0">
                <a:solidFill>
                  <a:srgbClr val="000000"/>
                </a:solidFill>
                <a:latin typeface="Arial (Body)"/>
                <a:ea typeface="+mn-ea"/>
                <a:cs typeface="+mn-cs"/>
              </a:rPr>
              <a:t>Traditional </a:t>
            </a:r>
            <a:r>
              <a:rPr lang="en-US" altLang="en-US" sz="2400" kern="1200" dirty="0" smtClean="0">
                <a:solidFill>
                  <a:srgbClr val="000000"/>
                </a:solidFill>
                <a:latin typeface="Arial (Body)"/>
                <a:ea typeface="+mn-ea"/>
                <a:cs typeface="+mn-cs"/>
              </a:rPr>
              <a:t>D</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B</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unable </a:t>
            </a:r>
            <a:r>
              <a:rPr lang="en-US" altLang="en-US" sz="2400" kern="1200" dirty="0">
                <a:solidFill>
                  <a:srgbClr val="000000"/>
                </a:solidFill>
                <a:latin typeface="Arial (Body)"/>
                <a:ea typeface="+mn-ea"/>
                <a:cs typeface="+mn-cs"/>
              </a:rPr>
              <a:t>to process these Internet of Things</a:t>
            </a:r>
          </a:p>
          <a:p>
            <a:pPr marL="255651" lvl="0" indent="-255651">
              <a:spcAft>
                <a:spcPct val="0"/>
              </a:spcAft>
              <a:buSzPts val="2400"/>
              <a:tabLst/>
            </a:pPr>
            <a:r>
              <a:rPr lang="en-US" altLang="en-US" sz="2400" kern="1200" dirty="0">
                <a:solidFill>
                  <a:srgbClr val="000000"/>
                </a:solidFill>
                <a:latin typeface="Arial (Body)"/>
                <a:ea typeface="+mn-ea"/>
                <a:cs typeface="+mn-cs"/>
              </a:rPr>
              <a:t>Hadoop</a:t>
            </a:r>
          </a:p>
          <a:p>
            <a:pPr marL="741553" lvl="1" indent="-284353">
              <a:spcAft>
                <a:spcPct val="0"/>
              </a:spcAft>
              <a:buSzPts val="2400"/>
            </a:pPr>
            <a:r>
              <a:rPr lang="en-US" altLang="en-US" sz="2400" kern="1200" dirty="0">
                <a:solidFill>
                  <a:srgbClr val="000000"/>
                </a:solidFill>
                <a:latin typeface="Arial (Body)"/>
                <a:ea typeface="+mn-ea"/>
                <a:cs typeface="+mn-cs"/>
              </a:rPr>
              <a:t>Open-source software framework</a:t>
            </a:r>
          </a:p>
          <a:p>
            <a:pPr marL="741553" lvl="1" indent="-284353">
              <a:spcAft>
                <a:spcPct val="0"/>
              </a:spcAft>
              <a:buSzPts val="2400"/>
            </a:pPr>
            <a:r>
              <a:rPr lang="en-US" altLang="en-US" sz="2400" kern="1200" dirty="0">
                <a:solidFill>
                  <a:srgbClr val="000000"/>
                </a:solidFill>
                <a:latin typeface="Arial (Body)"/>
                <a:ea typeface="+mn-ea"/>
                <a:cs typeface="+mn-cs"/>
              </a:rPr>
              <a:t>Processes any type of data, even </a:t>
            </a:r>
            <a:r>
              <a:rPr lang="en-US" altLang="en-US" sz="2400" kern="1200" dirty="0" smtClean="0">
                <a:solidFill>
                  <a:srgbClr val="000000"/>
                </a:solidFill>
                <a:latin typeface="Arial (Body)"/>
                <a:ea typeface="+mn-ea"/>
                <a:cs typeface="+mn-cs"/>
              </a:rPr>
              <a:t>unstructured</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Distributed processing</a:t>
            </a:r>
          </a:p>
        </p:txBody>
      </p:sp>
    </p:spTree>
    <p:extLst>
      <p:ext uri="{BB962C8B-B14F-4D97-AF65-F5344CB8AC3E}">
        <p14:creationId xmlns:p14="http://schemas.microsoft.com/office/powerpoint/2010/main" val="8381672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Marketing Automation and Customer Relationship Management (C</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R</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M)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50475"/>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Marketing automation systems</a:t>
            </a:r>
          </a:p>
          <a:p>
            <a:pPr marL="741553" lvl="1" indent="-284353">
              <a:spcAft>
                <a:spcPct val="0"/>
              </a:spcAft>
              <a:buSzPts val="2400"/>
            </a:pPr>
            <a:r>
              <a:rPr lang="en-US" sz="2400" kern="1200" dirty="0">
                <a:solidFill>
                  <a:srgbClr val="000000"/>
                </a:solidFill>
                <a:latin typeface="Arial (Body)"/>
                <a:ea typeface="+mn-ea"/>
                <a:cs typeface="+mn-cs"/>
              </a:rPr>
              <a:t>Track steps in lead </a:t>
            </a:r>
            <a:r>
              <a:rPr lang="en-US" sz="2400" kern="1200" dirty="0" smtClean="0">
                <a:solidFill>
                  <a:srgbClr val="000000"/>
                </a:solidFill>
                <a:latin typeface="Arial (Body)"/>
                <a:ea typeface="+mn-ea"/>
                <a:cs typeface="+mn-cs"/>
              </a:rPr>
              <a:t>generation</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systems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Manage relationship with customers once purchase is made</a:t>
            </a:r>
          </a:p>
          <a:p>
            <a:pPr marL="741553" lvl="1" indent="-284353">
              <a:spcAft>
                <a:spcPct val="0"/>
              </a:spcAft>
              <a:buSzPts val="2400"/>
            </a:pPr>
            <a:r>
              <a:rPr lang="en-US" sz="2400" kern="1200" dirty="0">
                <a:solidFill>
                  <a:srgbClr val="000000"/>
                </a:solidFill>
                <a:latin typeface="Arial (Body)"/>
                <a:ea typeface="+mn-ea"/>
                <a:cs typeface="+mn-cs"/>
              </a:rPr>
              <a:t>Create customer </a:t>
            </a:r>
            <a:r>
              <a:rPr lang="en-US" sz="2400" kern="1200" dirty="0" smtClean="0">
                <a:solidFill>
                  <a:srgbClr val="000000"/>
                </a:solidFill>
                <a:latin typeface="Arial (Body)"/>
                <a:ea typeface="+mn-ea"/>
                <a:cs typeface="+mn-cs"/>
              </a:rPr>
              <a:t>profiles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Customer data used to:</a:t>
            </a:r>
          </a:p>
          <a:p>
            <a:pPr marL="741553" lvl="1" indent="-284353">
              <a:spcAft>
                <a:spcPct val="0"/>
              </a:spcAft>
              <a:buSzPts val="2400"/>
            </a:pPr>
            <a:r>
              <a:rPr lang="en-US" sz="2400" kern="1200" dirty="0">
                <a:solidFill>
                  <a:srgbClr val="000000"/>
                </a:solidFill>
                <a:latin typeface="Arial (Body)"/>
                <a:ea typeface="+mn-ea"/>
                <a:cs typeface="+mn-cs"/>
              </a:rPr>
              <a:t>Develop and sell additional products</a:t>
            </a:r>
          </a:p>
          <a:p>
            <a:pPr marL="741553" lvl="1" indent="-284353">
              <a:spcAft>
                <a:spcPct val="0"/>
              </a:spcAft>
              <a:buSzPts val="2400"/>
            </a:pPr>
            <a:r>
              <a:rPr lang="en-US" sz="2400" kern="1200" dirty="0">
                <a:solidFill>
                  <a:srgbClr val="000000"/>
                </a:solidFill>
                <a:latin typeface="Arial (Body)"/>
                <a:ea typeface="+mn-ea"/>
                <a:cs typeface="+mn-cs"/>
              </a:rPr>
              <a:t>Identify profitable customers</a:t>
            </a:r>
          </a:p>
          <a:p>
            <a:pPr marL="741553" lvl="1" indent="-284353">
              <a:spcAft>
                <a:spcPct val="0"/>
              </a:spcAft>
              <a:buSzPts val="2400"/>
            </a:pPr>
            <a:r>
              <a:rPr lang="en-US" sz="2400" kern="1200" dirty="0">
                <a:solidFill>
                  <a:srgbClr val="000000"/>
                </a:solidFill>
                <a:latin typeface="Arial (Body)"/>
                <a:ea typeface="+mn-ea"/>
                <a:cs typeface="+mn-cs"/>
              </a:rPr>
              <a:t>Optimize service delivery, and so on</a:t>
            </a:r>
          </a:p>
        </p:txBody>
      </p:sp>
    </p:spTree>
    <p:extLst>
      <p:ext uri="{BB962C8B-B14F-4D97-AF65-F5344CB8AC3E}">
        <p14:creationId xmlns:p14="http://schemas.microsoft.com/office/powerpoint/2010/main" val="1021772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solidFill>
                  <a:schemeClr val="tx2"/>
                </a:solidFill>
                <a:latin typeface="Times New Roman" panose="02020603050405020304" pitchFamily="18" charset="0"/>
                <a:ea typeface="+mj-ea"/>
                <a:cs typeface="Times New Roman" panose="02020603050405020304" pitchFamily="18" charset="0"/>
              </a:rPr>
              <a:t>Figure 6.10 A Customer Relationship Management System</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pic>
        <p:nvPicPr>
          <p:cNvPr id="5" name="Picture 4" descr="An image depicts a customer relationship management system. In the lower part of the image, customer touch points are shown as follows. Telephone, Sales force, Web site, In-store, Social networks, and Mail. These customer touch points indicate toward the following steps in this order. 1. Transaction processing and operational data collection. 2. Data aggregation, data cleaning, customer database, and data warehouse. 3. Business intelligence, data mining, analysis and reporting, and modeling. 4. Marketing campaign management, advertising campaign management, and behavioral target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324" y="1508918"/>
            <a:ext cx="6759353" cy="4686333"/>
          </a:xfrm>
          <a:prstGeom prst="rect">
            <a:avLst/>
          </a:prstGeom>
        </p:spPr>
      </p:pic>
    </p:spTree>
    <p:extLst>
      <p:ext uri="{BB962C8B-B14F-4D97-AF65-F5344CB8AC3E}">
        <p14:creationId xmlns:p14="http://schemas.microsoft.com/office/powerpoint/2010/main" val="2838639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Online Marketing Metrics: Lexicon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732361"/>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Audience size/market share 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impressions, click-through rate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 </a:t>
            </a:r>
            <a:r>
              <a:rPr lang="en-US" sz="2200" kern="1200" dirty="0">
                <a:solidFill>
                  <a:srgbClr val="000000"/>
                </a:solidFill>
                <a:latin typeface="Arial (Body)"/>
                <a:ea typeface="+mn-ea"/>
                <a:cs typeface="+mn-cs"/>
              </a:rPr>
              <a:t>page views, viewability rate, stickiness, loyalty, reach, recency</a:t>
            </a:r>
          </a:p>
          <a:p>
            <a:pPr marL="255651" lvl="0" indent="-255651">
              <a:spcAft>
                <a:spcPct val="0"/>
              </a:spcAft>
              <a:buSzPts val="2400"/>
              <a:tabLst/>
            </a:pPr>
            <a:r>
              <a:rPr lang="en-US" sz="2200" kern="1200" dirty="0">
                <a:solidFill>
                  <a:srgbClr val="000000"/>
                </a:solidFill>
                <a:latin typeface="Arial (Body)"/>
                <a:ea typeface="+mn-ea"/>
                <a:cs typeface="+mn-cs"/>
              </a:rPr>
              <a:t>Conversion to customer </a:t>
            </a:r>
            <a:r>
              <a:rPr lang="en-US" sz="2200" kern="1200" dirty="0" smtClean="0">
                <a:solidFill>
                  <a:srgbClr val="000000"/>
                </a:solidFill>
                <a:latin typeface="Arial (Body)"/>
                <a:ea typeface="+mn-ea"/>
                <a:cs typeface="+mn-cs"/>
              </a:rPr>
              <a:t>metrics</a:t>
            </a:r>
            <a:endParaRPr lang="en-US" sz="2200" kern="1200" dirty="0">
              <a:solidFill>
                <a:srgbClr val="000000"/>
              </a:solidFill>
              <a:latin typeface="Arial (Body)"/>
              <a:ea typeface="+mn-ea"/>
              <a:cs typeface="+mn-cs"/>
            </a:endParaRP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acquisition rate, conversion rate, browse-to-buy ratio, cart conversion rate, abandonment rate</a:t>
            </a:r>
          </a:p>
          <a:p>
            <a:pPr marL="255651" lvl="0" indent="-255651">
              <a:spcAft>
                <a:spcPct val="0"/>
              </a:spcAft>
              <a:buSzPts val="2400"/>
              <a:tabLst/>
            </a:pPr>
            <a:r>
              <a:rPr lang="en-US" sz="2200" kern="1200" dirty="0">
                <a:solidFill>
                  <a:srgbClr val="000000"/>
                </a:solidFill>
                <a:latin typeface="Arial (Body)"/>
                <a:ea typeface="+mn-ea"/>
                <a:cs typeface="+mn-cs"/>
              </a:rPr>
              <a:t>Video ad 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view time, completion rate</a:t>
            </a:r>
          </a:p>
          <a:p>
            <a:pPr marL="255651" lvl="0" indent="-255651">
              <a:spcAft>
                <a:spcPct val="0"/>
              </a:spcAft>
              <a:buSzPts val="2400"/>
              <a:tabLst/>
            </a:pPr>
            <a:r>
              <a:rPr lang="en-US" sz="2200" kern="1200" dirty="0" smtClean="0">
                <a:solidFill>
                  <a:srgbClr val="000000"/>
                </a:solidFill>
                <a:latin typeface="Arial (Body)"/>
                <a:ea typeface="+mn-ea"/>
                <a:cs typeface="+mn-cs"/>
              </a:rPr>
              <a:t>E-mail campaign </a:t>
            </a:r>
            <a:r>
              <a:rPr lang="en-US" sz="2200" kern="1200" dirty="0">
                <a:solidFill>
                  <a:srgbClr val="000000"/>
                </a:solidFill>
                <a:latin typeface="Arial (Body)"/>
                <a:ea typeface="+mn-ea"/>
                <a:cs typeface="+mn-cs"/>
              </a:rPr>
              <a:t>metrics</a:t>
            </a:r>
          </a:p>
          <a:p>
            <a:pPr marL="741553" lvl="1" indent="-284353">
              <a:spcAft>
                <a:spcPct val="0"/>
              </a:spcAft>
              <a:buSzPts val="2400"/>
            </a:pPr>
            <a:r>
              <a:rPr lang="en-US" sz="2200" kern="1200" dirty="0" smtClean="0">
                <a:solidFill>
                  <a:srgbClr val="000000"/>
                </a:solidFill>
                <a:latin typeface="Arial (Body)"/>
                <a:ea typeface="+mn-ea"/>
                <a:cs typeface="+mn-cs"/>
              </a:rPr>
              <a:t>E.g. </a:t>
            </a:r>
            <a:r>
              <a:rPr lang="en-US" sz="2200" kern="1200" dirty="0">
                <a:solidFill>
                  <a:srgbClr val="000000"/>
                </a:solidFill>
                <a:latin typeface="Arial (Body)"/>
                <a:ea typeface="+mn-ea"/>
                <a:cs typeface="+mn-cs"/>
              </a:rPr>
              <a:t>open rate, delivery rate, click-through rate, bounce-back rate</a:t>
            </a:r>
          </a:p>
        </p:txBody>
      </p:sp>
    </p:spTree>
    <p:extLst>
      <p:ext uri="{BB962C8B-B14F-4D97-AF65-F5344CB8AC3E}">
        <p14:creationId xmlns:p14="http://schemas.microsoft.com/office/powerpoint/2010/main" val="1330706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sz="3200" kern="1200" dirty="0" smtClean="0">
                <a:latin typeface="Times New Roman" panose="02020603050405020304" pitchFamily="18" charset="0"/>
                <a:ea typeface="+mj-ea"/>
                <a:cs typeface="Times New Roman" panose="02020603050405020304" pitchFamily="18" charset="0"/>
              </a:rPr>
              <a:t>Figure 6.11 An Online Consumer Purchasing Model</a:t>
            </a:r>
            <a:endParaRPr lang="en-US" sz="3200" kern="1200" dirty="0">
              <a:latin typeface="Times New Roman" panose="02020603050405020304" pitchFamily="18" charset="0"/>
              <a:ea typeface="+mj-ea"/>
              <a:cs typeface="Times New Roman" panose="02020603050405020304" pitchFamily="18" charset="0"/>
            </a:endParaRPr>
          </a:p>
        </p:txBody>
      </p:sp>
      <p:pic>
        <p:nvPicPr>
          <p:cNvPr id="4" name="Picture 3" descr="The figure, from left to right, shows an online consumer purchasing model. Starting from the left is the following. Awareness-need recognition, which involves Market communication, Search engine, Display ads, E-mail, Affiliates, Social networks, Blogs, Mobile ads, and Apps. This generates 100,000 Impressions, 10,000 Search clicks, and 1,500 Likes.&#10;Next is Search, which involves Web site hits. This generates 1,000 Unique visitors, or 1 percent of the impressions. Next is Evaluation of Alternatives, which involves Page views, Stickiness, and Site design. Next is Purchase, which involves Acquisition and Conversion. This generate 50 Purchases, or 5 percent rate. Lastly is Post-purchase behavior or loyalty, which generates 12 loyal customers, or 25 percent reten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83" y="1517309"/>
            <a:ext cx="5694634" cy="4696841"/>
          </a:xfrm>
          <a:prstGeom prst="rect">
            <a:avLst/>
          </a:prstGeom>
        </p:spPr>
      </p:pic>
    </p:spTree>
    <p:extLst>
      <p:ext uri="{BB962C8B-B14F-4D97-AF65-F5344CB8AC3E}">
        <p14:creationId xmlns:p14="http://schemas.microsoft.com/office/powerpoint/2010/main" val="1991089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(2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50475"/>
          </a:xfrm>
        </p:spPr>
        <p:txBody>
          <a:bodyPr wrap="square" lIns="91425" tIns="91425" rIns="91425" bIns="91425">
            <a:noAutofit/>
          </a:bodyPr>
          <a:lstStyle/>
          <a:p>
            <a:pPr marL="255651" lvl="0" indent="-255651">
              <a:spcAft>
                <a:spcPct val="0"/>
              </a:spcAft>
              <a:buSzPts val="2400"/>
              <a:tabLst/>
            </a:pPr>
            <a:r>
              <a:rPr lang="en-US" altLang="en-US" sz="2200" kern="1200" dirty="0">
                <a:solidFill>
                  <a:srgbClr val="000000"/>
                </a:solidFill>
                <a:latin typeface="+mn-lt"/>
                <a:ea typeface="+mn-ea"/>
                <a:cs typeface="+mn-cs"/>
              </a:rPr>
              <a:t>Broadband and mobile</a:t>
            </a:r>
          </a:p>
          <a:p>
            <a:pPr marL="741553" lvl="1" indent="-284353">
              <a:spcAft>
                <a:spcPct val="0"/>
              </a:spcAft>
              <a:buSzPts val="2400"/>
            </a:pPr>
            <a:r>
              <a:rPr lang="en-US" altLang="en-US" sz="2200" kern="1200" dirty="0">
                <a:solidFill>
                  <a:srgbClr val="000000"/>
                </a:solidFill>
                <a:latin typeface="+mn-lt"/>
                <a:ea typeface="+mn-ea"/>
                <a:cs typeface="+mn-cs"/>
              </a:rPr>
              <a:t>Significant inequalities in broadband access</a:t>
            </a:r>
          </a:p>
          <a:p>
            <a:pPr marL="741553" lvl="1" indent="-284353">
              <a:spcAft>
                <a:spcPct val="0"/>
              </a:spcAft>
              <a:buSzPts val="2400"/>
            </a:pPr>
            <a:r>
              <a:rPr lang="en-US" altLang="en-US" sz="2200" kern="1200" dirty="0">
                <a:solidFill>
                  <a:srgbClr val="000000"/>
                </a:solidFill>
                <a:latin typeface="+mn-lt"/>
                <a:ea typeface="+mn-ea"/>
                <a:cs typeface="+mn-cs"/>
              </a:rPr>
              <a:t>Older adults, lower income, lower educational levels</a:t>
            </a:r>
          </a:p>
          <a:p>
            <a:pPr marL="741553" lvl="1" indent="-284353">
              <a:spcAft>
                <a:spcPct val="0"/>
              </a:spcAft>
              <a:buSzPts val="2400"/>
            </a:pPr>
            <a:r>
              <a:rPr lang="en-US" altLang="en-US" sz="2200" kern="1200" dirty="0">
                <a:solidFill>
                  <a:srgbClr val="000000"/>
                </a:solidFill>
                <a:latin typeface="+mn-lt"/>
                <a:ea typeface="+mn-ea"/>
                <a:cs typeface="+mn-cs"/>
              </a:rPr>
              <a:t>Non-broadband household still accesses Internet </a:t>
            </a:r>
            <a:r>
              <a:rPr lang="en-US" altLang="en-US" sz="2200" kern="1200" dirty="0" smtClean="0">
                <a:solidFill>
                  <a:srgbClr val="000000"/>
                </a:solidFill>
                <a:latin typeface="+mn-lt"/>
                <a:ea typeface="+mn-ea"/>
                <a:cs typeface="+mn-cs"/>
              </a:rPr>
              <a:t>via mobile </a:t>
            </a:r>
            <a:r>
              <a:rPr lang="en-US" altLang="en-US" sz="2200" kern="1200" dirty="0">
                <a:solidFill>
                  <a:srgbClr val="000000"/>
                </a:solidFill>
                <a:latin typeface="+mn-lt"/>
                <a:ea typeface="+mn-ea"/>
                <a:cs typeface="+mn-cs"/>
              </a:rPr>
              <a:t>or other locations</a:t>
            </a:r>
          </a:p>
          <a:p>
            <a:pPr marL="255651" lvl="0" indent="-255651">
              <a:spcAft>
                <a:spcPct val="0"/>
              </a:spcAft>
              <a:buSzPts val="2400"/>
              <a:tabLst/>
            </a:pPr>
            <a:r>
              <a:rPr lang="en-US" altLang="en-US" sz="2200" kern="1200" dirty="0">
                <a:solidFill>
                  <a:srgbClr val="000000"/>
                </a:solidFill>
                <a:latin typeface="+mn-lt"/>
                <a:ea typeface="+mn-ea"/>
                <a:cs typeface="+mn-cs"/>
              </a:rPr>
              <a:t>Community effects</a:t>
            </a:r>
          </a:p>
          <a:p>
            <a:pPr marL="741553" lvl="1" indent="-284353">
              <a:spcAft>
                <a:spcPct val="0"/>
              </a:spcAft>
              <a:buSzPts val="2400"/>
            </a:pPr>
            <a:r>
              <a:rPr lang="en-US" altLang="en-US" sz="2200" kern="1200" dirty="0">
                <a:solidFill>
                  <a:srgbClr val="000000"/>
                </a:solidFill>
                <a:latin typeface="+mn-lt"/>
                <a:ea typeface="+mn-ea"/>
                <a:cs typeface="+mn-cs"/>
              </a:rPr>
              <a:t>Role of social emulation in consumption decisions</a:t>
            </a:r>
          </a:p>
          <a:p>
            <a:pPr marL="741553" lvl="1" indent="-284353">
              <a:spcAft>
                <a:spcPct val="0"/>
              </a:spcAft>
              <a:buSzPts val="2400"/>
            </a:pPr>
            <a:r>
              <a:rPr lang="en-US" altLang="ja-JP" sz="2200" kern="1200" dirty="0" smtClean="0">
                <a:solidFill>
                  <a:srgbClr val="000000"/>
                </a:solidFill>
                <a:latin typeface="+mn-lt"/>
                <a:cs typeface="+mn-cs"/>
              </a:rPr>
              <a:t>“Connectedness”</a:t>
            </a:r>
            <a:endParaRPr lang="en-US" altLang="ja-JP" sz="2200" kern="1200" dirty="0">
              <a:solidFill>
                <a:srgbClr val="000000"/>
              </a:solidFill>
              <a:latin typeface="+mn-lt"/>
              <a:cs typeface="+mn-cs"/>
            </a:endParaRPr>
          </a:p>
          <a:p>
            <a:pPr marL="1144778" lvl="2" indent="-230378">
              <a:spcAft>
                <a:spcPct val="0"/>
              </a:spcAft>
              <a:buSzPts val="2400"/>
            </a:pPr>
            <a:r>
              <a:rPr lang="en-US" altLang="en-US" sz="2200" kern="1200" dirty="0">
                <a:solidFill>
                  <a:srgbClr val="000000"/>
                </a:solidFill>
                <a:latin typeface="+mn-lt"/>
                <a:ea typeface="+mn-ea"/>
                <a:cs typeface="+mn-cs"/>
              </a:rPr>
              <a:t>Top 10–15% are more independent</a:t>
            </a:r>
          </a:p>
          <a:p>
            <a:pPr marL="1144778" lvl="2" indent="-230378">
              <a:spcAft>
                <a:spcPct val="0"/>
              </a:spcAft>
              <a:buSzPts val="2400"/>
            </a:pPr>
            <a:r>
              <a:rPr lang="en-US" altLang="en-US" sz="2200" kern="1200" dirty="0">
                <a:solidFill>
                  <a:srgbClr val="000000"/>
                </a:solidFill>
                <a:latin typeface="+mn-lt"/>
                <a:ea typeface="+mn-ea"/>
                <a:cs typeface="+mn-cs"/>
              </a:rPr>
              <a:t>Middle 50% share more purchase patterns of friends</a:t>
            </a:r>
          </a:p>
          <a:p>
            <a:pPr marL="741553" lvl="1" indent="-284353">
              <a:spcAft>
                <a:spcPct val="0"/>
              </a:spcAft>
              <a:buSzPts val="2400"/>
            </a:pPr>
            <a:r>
              <a:rPr lang="en-US" altLang="en-US" sz="2200" kern="1200" dirty="0">
                <a:solidFill>
                  <a:srgbClr val="000000"/>
                </a:solidFill>
                <a:latin typeface="+mn-lt"/>
                <a:ea typeface="+mn-ea"/>
                <a:cs typeface="+mn-cs"/>
              </a:rPr>
              <a:t>Recommender systems - </a:t>
            </a:r>
            <a:r>
              <a:rPr lang="en-US" altLang="en-US" sz="2200" kern="1200" dirty="0" smtClean="0">
                <a:solidFill>
                  <a:srgbClr val="000000"/>
                </a:solidFill>
                <a:latin typeface="+mn-lt"/>
                <a:ea typeface="+mn-ea"/>
                <a:cs typeface="+mn-cs"/>
              </a:rPr>
              <a:t>co-purchase </a:t>
            </a:r>
            <a:r>
              <a:rPr lang="en-US" altLang="en-US" sz="2200" kern="1200" dirty="0">
                <a:solidFill>
                  <a:srgbClr val="000000"/>
                </a:solidFill>
                <a:latin typeface="+mn-lt"/>
                <a:ea typeface="+mn-ea"/>
                <a:cs typeface="+mn-cs"/>
              </a:rPr>
              <a:t>networks</a:t>
            </a:r>
          </a:p>
        </p:txBody>
      </p:sp>
    </p:spTree>
    <p:extLst>
      <p:ext uri="{BB962C8B-B14F-4D97-AF65-F5344CB8AC3E}">
        <p14:creationId xmlns:p14="http://schemas.microsoft.com/office/powerpoint/2010/main" val="28299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How Well Does Online Advertising Work?</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Use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I to </a:t>
            </a:r>
            <a:r>
              <a:rPr lang="en-US" sz="2400" kern="1200" dirty="0">
                <a:solidFill>
                  <a:srgbClr val="000000"/>
                </a:solidFill>
                <a:latin typeface="Arial (Body)"/>
                <a:ea typeface="+mn-ea"/>
                <a:cs typeface="+mn-cs"/>
              </a:rPr>
              <a:t>measure ad campaign</a:t>
            </a:r>
          </a:p>
          <a:p>
            <a:pPr marL="255651" lvl="0" indent="-255651">
              <a:spcAft>
                <a:spcPct val="0"/>
              </a:spcAft>
              <a:buSzPts val="2400"/>
              <a:tabLst/>
            </a:pPr>
            <a:r>
              <a:rPr lang="en-US" sz="2400" kern="1200" dirty="0">
                <a:solidFill>
                  <a:srgbClr val="000000"/>
                </a:solidFill>
                <a:latin typeface="Arial (Body)"/>
                <a:ea typeface="+mn-ea"/>
                <a:cs typeface="+mn-cs"/>
              </a:rPr>
              <a:t>Difficulty of cross-platform attribution</a:t>
            </a:r>
          </a:p>
          <a:p>
            <a:pPr marL="255651" lvl="0" indent="-255651">
              <a:spcAft>
                <a:spcPct val="0"/>
              </a:spcAft>
              <a:buSzPts val="2400"/>
              <a:tabLst/>
            </a:pPr>
            <a:r>
              <a:rPr lang="en-US" sz="2400" kern="1200" dirty="0">
                <a:solidFill>
                  <a:srgbClr val="000000"/>
                </a:solidFill>
                <a:latin typeface="Arial (Body)"/>
                <a:ea typeface="+mn-ea"/>
                <a:cs typeface="+mn-cs"/>
              </a:rPr>
              <a:t>Highest click-through rates: Search engine ads, permission e-mail campaigns</a:t>
            </a:r>
          </a:p>
          <a:p>
            <a:pPr marL="255651" lvl="0" indent="-255651">
              <a:spcAft>
                <a:spcPct val="0"/>
              </a:spcAft>
              <a:buSzPts val="2400"/>
              <a:tabLst/>
            </a:pPr>
            <a:r>
              <a:rPr lang="en-US" sz="2400" kern="1200" dirty="0">
                <a:solidFill>
                  <a:srgbClr val="000000"/>
                </a:solidFill>
                <a:latin typeface="Arial (Body)"/>
                <a:ea typeface="+mn-ea"/>
                <a:cs typeface="+mn-cs"/>
              </a:rPr>
              <a:t>Online channels compare favorably with traditional</a:t>
            </a:r>
          </a:p>
          <a:p>
            <a:pPr marL="255651" lvl="0" indent="-255651">
              <a:spcAft>
                <a:spcPct val="0"/>
              </a:spcAft>
              <a:buSzPts val="2400"/>
              <a:tabLst/>
            </a:pPr>
            <a:r>
              <a:rPr lang="en-US" sz="2400" kern="1200" dirty="0">
                <a:solidFill>
                  <a:srgbClr val="000000"/>
                </a:solidFill>
                <a:latin typeface="Arial (Body)"/>
                <a:ea typeface="+mn-ea"/>
                <a:cs typeface="+mn-cs"/>
              </a:rPr>
              <a:t>Most powerful marketing campaigns use multiple channels, including online, catalog,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V, </a:t>
            </a:r>
            <a:r>
              <a:rPr lang="en-US" sz="2400" kern="1200" dirty="0">
                <a:solidFill>
                  <a:srgbClr val="000000"/>
                </a:solidFill>
                <a:latin typeface="Arial (Body)"/>
                <a:ea typeface="+mn-ea"/>
                <a:cs typeface="+mn-cs"/>
              </a:rPr>
              <a:t>radio, newspapers, stores</a:t>
            </a:r>
          </a:p>
        </p:txBody>
      </p:sp>
    </p:spTree>
    <p:extLst>
      <p:ext uri="{BB962C8B-B14F-4D97-AF65-F5344CB8AC3E}">
        <p14:creationId xmlns:p14="http://schemas.microsoft.com/office/powerpoint/2010/main" val="4655080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The Costs of Online Advertising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345606" cy="387026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Pricing models</a:t>
            </a:r>
          </a:p>
          <a:p>
            <a:pPr marL="741553" lvl="1" indent="-284353">
              <a:spcAft>
                <a:spcPct val="0"/>
              </a:spcAft>
              <a:buSzPts val="2400"/>
            </a:pPr>
            <a:r>
              <a:rPr lang="en-US" sz="2400" kern="1200" dirty="0">
                <a:solidFill>
                  <a:srgbClr val="000000"/>
                </a:solidFill>
                <a:latin typeface="Arial (Body)"/>
                <a:ea typeface="+mn-ea"/>
                <a:cs typeface="+mn-cs"/>
              </a:rPr>
              <a:t>Barter, cost per thousand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a:t>
            </a:r>
            <a:r>
              <a:rPr lang="en-US" sz="2400" kern="1200" dirty="0">
                <a:solidFill>
                  <a:srgbClr val="000000"/>
                </a:solidFill>
                <a:latin typeface="Arial (Body)"/>
                <a:ea typeface="+mn-ea"/>
                <a:cs typeface="+mn-cs"/>
              </a:rPr>
              <a:t>cost per click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a:t>
            </a:r>
            <a:r>
              <a:rPr lang="en-US" sz="2400" kern="1200" dirty="0">
                <a:solidFill>
                  <a:srgbClr val="000000"/>
                </a:solidFill>
                <a:latin typeface="Arial (Body)"/>
                <a:ea typeface="+mn-ea"/>
                <a:cs typeface="+mn-cs"/>
              </a:rPr>
              <a:t>cost per action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 </a:t>
            </a:r>
            <a:r>
              <a:rPr lang="en-US" sz="2400" kern="1200" dirty="0">
                <a:solidFill>
                  <a:srgbClr val="000000"/>
                </a:solidFill>
                <a:latin typeface="Arial (Body)"/>
                <a:ea typeface="+mn-ea"/>
                <a:cs typeface="+mn-cs"/>
              </a:rPr>
              <a:t>hybrid, </a:t>
            </a:r>
            <a:r>
              <a:rPr lang="en-US" sz="2400" kern="1200" dirty="0" smtClean="0">
                <a:solidFill>
                  <a:srgbClr val="000000"/>
                </a:solidFill>
                <a:latin typeface="Arial (Body)"/>
                <a:ea typeface="+mn-ea"/>
                <a:cs typeface="+mn-cs"/>
              </a:rPr>
              <a:t>sponsorship</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Measuring issues</a:t>
            </a:r>
          </a:p>
          <a:p>
            <a:pPr marL="741553" lvl="1" indent="-284353">
              <a:spcAft>
                <a:spcPct val="0"/>
              </a:spcAft>
              <a:buSzPts val="2400"/>
            </a:pPr>
            <a:r>
              <a:rPr lang="en-US" sz="2400" kern="1200" dirty="0">
                <a:solidFill>
                  <a:srgbClr val="000000"/>
                </a:solidFill>
                <a:latin typeface="Arial (Body)"/>
                <a:ea typeface="+mn-ea"/>
                <a:cs typeface="+mn-cs"/>
              </a:rPr>
              <a:t>Correlating online marketing to online or offline </a:t>
            </a:r>
            <a:r>
              <a:rPr lang="en-US" sz="2400" kern="1200" dirty="0" smtClean="0">
                <a:solidFill>
                  <a:srgbClr val="000000"/>
                </a:solidFill>
                <a:latin typeface="Arial (Body)"/>
                <a:ea typeface="+mn-ea"/>
                <a:cs typeface="+mn-cs"/>
              </a:rPr>
              <a:t>sales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In general, online marketing is more expensive on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 basis</a:t>
            </a:r>
            <a:r>
              <a:rPr lang="en-US" sz="2400" kern="1200" dirty="0">
                <a:solidFill>
                  <a:srgbClr val="000000"/>
                </a:solidFill>
                <a:latin typeface="Arial (Body)"/>
                <a:ea typeface="+mn-ea"/>
                <a:cs typeface="+mn-cs"/>
              </a:rPr>
              <a:t>, but more efficient in producing sales</a:t>
            </a:r>
          </a:p>
          <a:p>
            <a:pPr marL="255651" lvl="0" indent="-255651">
              <a:spcAft>
                <a:spcPct val="0"/>
              </a:spcAft>
              <a:buSzPts val="2400"/>
              <a:tabLst/>
            </a:pPr>
            <a:r>
              <a:rPr lang="en-US" sz="2400" kern="1200" dirty="0">
                <a:solidFill>
                  <a:srgbClr val="000000"/>
                </a:solidFill>
                <a:latin typeface="Arial (Body)"/>
                <a:ea typeface="+mn-ea"/>
                <a:cs typeface="+mn-cs"/>
              </a:rPr>
              <a:t>Effective cost-per-thousand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3583989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Marketing Analytics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64122"/>
          </a:xfrm>
        </p:spPr>
        <p:txBody>
          <a:bodyPr wrap="square" lIns="91425" tIns="91425" rIns="91425" bIns="91425">
            <a:noAutofit/>
          </a:bodyPr>
          <a:lstStyle/>
          <a:p>
            <a:pPr marL="255651" lvl="0" indent="-255651">
              <a:spcAft>
                <a:spcPct val="0"/>
              </a:spcAft>
              <a:buSzPts val="2400"/>
              <a:tabLst/>
            </a:pPr>
            <a:r>
              <a:rPr lang="en-US" sz="2200" kern="1200" dirty="0">
                <a:solidFill>
                  <a:srgbClr val="000000"/>
                </a:solidFill>
                <a:latin typeface="Arial (Body)"/>
                <a:ea typeface="+mn-ea"/>
                <a:cs typeface="+mn-cs"/>
              </a:rPr>
              <a:t>Software that analyzes data at each stage of the customer conversion process</a:t>
            </a:r>
          </a:p>
          <a:p>
            <a:pPr marL="741553" lvl="1" indent="-284353">
              <a:spcAft>
                <a:spcPct val="0"/>
              </a:spcAft>
              <a:buSzPts val="2400"/>
            </a:pPr>
            <a:r>
              <a:rPr lang="en-US" sz="2200" kern="1200" dirty="0">
                <a:solidFill>
                  <a:srgbClr val="000000"/>
                </a:solidFill>
                <a:latin typeface="Arial (Body)"/>
                <a:ea typeface="+mn-ea"/>
                <a:cs typeface="+mn-cs"/>
              </a:rPr>
              <a:t>Awareness</a:t>
            </a:r>
          </a:p>
          <a:p>
            <a:pPr marL="741553" lvl="1" indent="-284353">
              <a:spcAft>
                <a:spcPct val="0"/>
              </a:spcAft>
              <a:buSzPts val="2400"/>
            </a:pPr>
            <a:r>
              <a:rPr lang="en-US" sz="2200" kern="1200" dirty="0">
                <a:solidFill>
                  <a:srgbClr val="000000"/>
                </a:solidFill>
                <a:latin typeface="Arial (Body)"/>
                <a:ea typeface="+mn-ea"/>
                <a:cs typeface="+mn-cs"/>
              </a:rPr>
              <a:t>Engagement</a:t>
            </a:r>
          </a:p>
          <a:p>
            <a:pPr marL="741553" lvl="1" indent="-284353">
              <a:spcAft>
                <a:spcPct val="0"/>
              </a:spcAft>
              <a:buSzPts val="2400"/>
            </a:pPr>
            <a:r>
              <a:rPr lang="en-US" sz="2200" kern="1200" dirty="0">
                <a:solidFill>
                  <a:srgbClr val="000000"/>
                </a:solidFill>
                <a:latin typeface="Arial (Body)"/>
                <a:ea typeface="+mn-ea"/>
                <a:cs typeface="+mn-cs"/>
              </a:rPr>
              <a:t>Interaction</a:t>
            </a:r>
          </a:p>
          <a:p>
            <a:pPr marL="741553" lvl="1" indent="-284353">
              <a:spcAft>
                <a:spcPct val="0"/>
              </a:spcAft>
              <a:buSzPts val="2400"/>
            </a:pPr>
            <a:r>
              <a:rPr lang="en-US" sz="2200" kern="1200" dirty="0">
                <a:solidFill>
                  <a:srgbClr val="000000"/>
                </a:solidFill>
                <a:latin typeface="Arial (Body)"/>
                <a:ea typeface="+mn-ea"/>
                <a:cs typeface="+mn-cs"/>
              </a:rPr>
              <a:t>Purchase activity</a:t>
            </a:r>
          </a:p>
          <a:p>
            <a:pPr marL="741553" lvl="1" indent="-284353">
              <a:spcAft>
                <a:spcPct val="0"/>
              </a:spcAft>
              <a:buSzPts val="2400"/>
            </a:pPr>
            <a:r>
              <a:rPr lang="en-US" sz="2200" kern="1200" dirty="0">
                <a:solidFill>
                  <a:srgbClr val="000000"/>
                </a:solidFill>
                <a:latin typeface="Arial (Body)"/>
                <a:ea typeface="+mn-ea"/>
                <a:cs typeface="+mn-cs"/>
              </a:rPr>
              <a:t>Loyalty and post-purchase</a:t>
            </a:r>
          </a:p>
          <a:p>
            <a:pPr marL="255651" lvl="0" indent="-255651">
              <a:spcAft>
                <a:spcPct val="0"/>
              </a:spcAft>
              <a:buSzPts val="2400"/>
              <a:tabLst/>
            </a:pPr>
            <a:r>
              <a:rPr lang="en-US" sz="2200" kern="1200" dirty="0">
                <a:solidFill>
                  <a:srgbClr val="000000"/>
                </a:solidFill>
                <a:latin typeface="Arial (Body)"/>
                <a:ea typeface="+mn-ea"/>
                <a:cs typeface="+mn-cs"/>
              </a:rPr>
              <a:t>Helps managers</a:t>
            </a:r>
          </a:p>
          <a:p>
            <a:pPr marL="741553" lvl="1" indent="-284353">
              <a:spcAft>
                <a:spcPct val="0"/>
              </a:spcAft>
              <a:buSzPts val="2400"/>
            </a:pPr>
            <a:r>
              <a:rPr lang="en-US" sz="2200" kern="1200" dirty="0">
                <a:solidFill>
                  <a:srgbClr val="000000"/>
                </a:solidFill>
                <a:latin typeface="Arial (Body)"/>
                <a:ea typeface="+mn-ea"/>
                <a:cs typeface="+mn-cs"/>
              </a:rPr>
              <a:t>Optimize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I on </a:t>
            </a:r>
            <a:r>
              <a:rPr lang="en-US" sz="2200" kern="1200" dirty="0">
                <a:solidFill>
                  <a:srgbClr val="000000"/>
                </a:solidFill>
                <a:latin typeface="Arial (Body)"/>
                <a:ea typeface="+mn-ea"/>
                <a:cs typeface="+mn-cs"/>
              </a:rPr>
              <a:t>website and marketing efforts</a:t>
            </a:r>
          </a:p>
          <a:p>
            <a:pPr marL="741553" lvl="1" indent="-284353">
              <a:spcAft>
                <a:spcPct val="0"/>
              </a:spcAft>
              <a:buSzPts val="2400"/>
            </a:pPr>
            <a:r>
              <a:rPr lang="en-US" sz="2200" kern="1200" dirty="0">
                <a:solidFill>
                  <a:srgbClr val="000000"/>
                </a:solidFill>
                <a:latin typeface="Arial (Body)"/>
                <a:ea typeface="+mn-ea"/>
                <a:cs typeface="+mn-cs"/>
              </a:rPr>
              <a:t>Build detailed customer profiles</a:t>
            </a:r>
          </a:p>
          <a:p>
            <a:pPr marL="741553" lvl="1" indent="-284353">
              <a:spcAft>
                <a:spcPct val="0"/>
              </a:spcAft>
              <a:buSzPts val="2400"/>
            </a:pPr>
            <a:r>
              <a:rPr lang="en-US" sz="2200" kern="1200" dirty="0">
                <a:solidFill>
                  <a:srgbClr val="000000"/>
                </a:solidFill>
                <a:latin typeface="Arial (Body)"/>
                <a:ea typeface="+mn-ea"/>
                <a:cs typeface="+mn-cs"/>
              </a:rPr>
              <a:t>Measure impact of marketing campaigns</a:t>
            </a:r>
          </a:p>
        </p:txBody>
      </p:sp>
    </p:spTree>
    <p:extLst>
      <p:ext uri="{BB962C8B-B14F-4D97-AF65-F5344CB8AC3E}">
        <p14:creationId xmlns:p14="http://schemas.microsoft.com/office/powerpoint/2010/main" val="1390953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6.12 Web Analytics and the Online Purchasing Process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depicts marketing analytics and the online purchasing process model. The figure, from left to right, shows the following process. Awareness In bound leads to Unique visitors. Engagement leads to Page views, Duration, and Content views. Interaction leads to Posts, Likes, Pins and tweets, and Comments. Purchase leads to Enter cart page, Register, Purchase, Abandon. Post-purchase service loyalty leads to Repeat customers, Social site buzz, and Service reques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16" y="1713566"/>
            <a:ext cx="7908368" cy="3976783"/>
          </a:xfrm>
          <a:prstGeom prst="rect">
            <a:avLst/>
          </a:prstGeom>
        </p:spPr>
      </p:pic>
    </p:spTree>
    <p:extLst>
      <p:ext uri="{BB962C8B-B14F-4D97-AF65-F5344CB8AC3E}">
        <p14:creationId xmlns:p14="http://schemas.microsoft.com/office/powerpoint/2010/main" val="16342420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smtClean="0">
                <a:latin typeface="Times New Roman" panose="02020603050405020304" pitchFamily="18" charset="0"/>
                <a:ea typeface="+mj-ea"/>
                <a:cs typeface="Times New Roman" panose="02020603050405020304" pitchFamily="18" charset="0"/>
              </a:rPr>
              <a:t>Careers in </a:t>
            </a:r>
            <a:r>
              <a:rPr lang="pt-BR" kern="1200" smtClean="0">
                <a:latin typeface="Times New Roman" panose="02020603050405020304" pitchFamily="18" charset="0"/>
                <a:ea typeface="+mj-ea"/>
                <a:cs typeface="Times New Roman" panose="02020603050405020304" pitchFamily="18" charset="0"/>
              </a:rPr>
              <a:t>E</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c</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o</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m</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m</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e</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r</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c</a:t>
            </a:r>
            <a:r>
              <a:rPr lang="pt-BR" sz="100" kern="1200" smtClean="0">
                <a:latin typeface="Times New Roman" panose="02020603050405020304" pitchFamily="18" charset="0"/>
                <a:ea typeface="+mj-ea"/>
                <a:cs typeface="Times New Roman" panose="02020603050405020304" pitchFamily="18" charset="0"/>
              </a:rPr>
              <a:t> </a:t>
            </a:r>
            <a:r>
              <a:rPr lang="pt-BR" kern="1200" smtClean="0">
                <a:latin typeface="Times New Roman" panose="02020603050405020304" pitchFamily="18" charset="0"/>
                <a:ea typeface="+mj-ea"/>
                <a:cs typeface="Times New Roman" panose="02020603050405020304" pitchFamily="18" charset="0"/>
              </a:rPr>
              <a:t>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390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Position: Digital Marketing Assistant</a:t>
            </a:r>
          </a:p>
          <a:p>
            <a:pPr marL="255651" lvl="0" indent="-255651">
              <a:spcAft>
                <a:spcPct val="0"/>
              </a:spcAft>
              <a:buSzPts val="2400"/>
              <a:tabLst/>
            </a:pPr>
            <a:r>
              <a:rPr lang="en-US" sz="2400" kern="1200" dirty="0">
                <a:solidFill>
                  <a:srgbClr val="000000"/>
                </a:solidFill>
                <a:latin typeface="Arial (Body)"/>
                <a:ea typeface="+mn-ea"/>
                <a:cs typeface="+mn-cs"/>
              </a:rPr>
              <a:t>Qualification/Skills</a:t>
            </a:r>
          </a:p>
          <a:p>
            <a:pPr marL="255651" lvl="0" indent="-255651">
              <a:spcAft>
                <a:spcPct val="0"/>
              </a:spcAft>
              <a:buSzPts val="2400"/>
              <a:tabLst/>
            </a:pPr>
            <a:r>
              <a:rPr lang="en-US" sz="2400" kern="1200" dirty="0">
                <a:solidFill>
                  <a:srgbClr val="000000"/>
                </a:solidFill>
                <a:latin typeface="Arial (Body)"/>
                <a:ea typeface="+mn-ea"/>
                <a:cs typeface="+mn-cs"/>
              </a:rPr>
              <a:t>Preparing for the Interview</a:t>
            </a:r>
          </a:p>
          <a:p>
            <a:pPr marL="255651" lvl="0" indent="-255651">
              <a:spcAft>
                <a:spcPct val="0"/>
              </a:spcAft>
              <a:buSzPts val="2400"/>
              <a:tabLst/>
            </a:pPr>
            <a:r>
              <a:rPr lang="en-US" sz="2400" kern="1200" dirty="0">
                <a:solidFill>
                  <a:srgbClr val="000000"/>
                </a:solidFill>
                <a:latin typeface="Arial (Body)"/>
                <a:ea typeface="+mn-ea"/>
                <a:cs typeface="+mn-cs"/>
              </a:rPr>
              <a:t>Possible Interview Questions</a:t>
            </a:r>
          </a:p>
        </p:txBody>
      </p:sp>
    </p:spTree>
    <p:extLst>
      <p:ext uri="{BB962C8B-B14F-4D97-AF65-F5344CB8AC3E}">
        <p14:creationId xmlns:p14="http://schemas.microsoft.com/office/powerpoint/2010/main" val="1830906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Consumers Online: The Internet Audience and Consumer Behavior </a:t>
            </a:r>
            <a:r>
              <a:rPr lang="en-US" sz="2000" b="0" kern="1200" dirty="0" smtClean="0">
                <a:latin typeface="Times New Roman" panose="02020603050405020304" pitchFamily="18" charset="0"/>
                <a:ea typeface="+mj-ea"/>
                <a:cs typeface="Times New Roman" panose="02020603050405020304" pitchFamily="18" charset="0"/>
              </a:rPr>
              <a:t>(3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Consumer behavior models</a:t>
            </a:r>
          </a:p>
          <a:p>
            <a:pPr marL="741553" lvl="1" indent="-284353">
              <a:spcAft>
                <a:spcPct val="0"/>
              </a:spcAft>
              <a:buSzPts val="2400"/>
            </a:pPr>
            <a:r>
              <a:rPr lang="en-US" sz="2400" kern="1200" dirty="0">
                <a:solidFill>
                  <a:srgbClr val="000000"/>
                </a:solidFill>
                <a:latin typeface="Arial (Body)"/>
                <a:ea typeface="+mn-ea"/>
                <a:cs typeface="+mn-cs"/>
              </a:rPr>
              <a:t>Study of consumer behavior; social science discipline</a:t>
            </a:r>
          </a:p>
          <a:p>
            <a:pPr marL="741553" lvl="1" indent="-284353">
              <a:spcAft>
                <a:spcPct val="0"/>
              </a:spcAft>
              <a:buSzPts val="2400"/>
            </a:pPr>
            <a:r>
              <a:rPr lang="en-US" sz="2400" kern="1200" dirty="0">
                <a:solidFill>
                  <a:srgbClr val="000000"/>
                </a:solidFill>
                <a:latin typeface="Arial (Body)"/>
                <a:ea typeface="+mn-ea"/>
                <a:cs typeface="+mn-cs"/>
              </a:rPr>
              <a:t>Attempt to predict or explain wide range of consumer decisions</a:t>
            </a:r>
          </a:p>
          <a:p>
            <a:pPr marL="741553" lvl="1" indent="-284353">
              <a:spcAft>
                <a:spcPct val="0"/>
              </a:spcAft>
              <a:buSzPts val="2400"/>
            </a:pPr>
            <a:r>
              <a:rPr lang="en-US" sz="2400" kern="1200" dirty="0">
                <a:solidFill>
                  <a:srgbClr val="000000"/>
                </a:solidFill>
                <a:latin typeface="Arial (Body)"/>
                <a:ea typeface="+mn-ea"/>
                <a:cs typeface="+mn-cs"/>
              </a:rPr>
              <a:t>Based on background demographic factors and other intervening, more immediate </a:t>
            </a:r>
            <a:r>
              <a:rPr lang="en-US" sz="2400" kern="1200" dirty="0" smtClean="0">
                <a:solidFill>
                  <a:srgbClr val="000000"/>
                </a:solidFill>
                <a:latin typeface="Arial (Body)"/>
                <a:ea typeface="+mn-ea"/>
                <a:cs typeface="+mn-cs"/>
              </a:rPr>
              <a:t>variables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Profiles of online consumers</a:t>
            </a:r>
          </a:p>
          <a:p>
            <a:pPr marL="741553" lvl="1" indent="-284353">
              <a:spcAft>
                <a:spcPct val="0"/>
              </a:spcAft>
              <a:buSzPts val="2400"/>
            </a:pPr>
            <a:r>
              <a:rPr lang="en-US" sz="2400" kern="1200" dirty="0">
                <a:solidFill>
                  <a:srgbClr val="000000"/>
                </a:solidFill>
                <a:latin typeface="Arial (Body)"/>
                <a:ea typeface="+mn-ea"/>
                <a:cs typeface="+mn-cs"/>
              </a:rPr>
              <a:t>Consumers shop online primarily </a:t>
            </a:r>
            <a:r>
              <a:rPr lang="en-US" sz="2400" kern="1200" dirty="0" smtClean="0">
                <a:solidFill>
                  <a:srgbClr val="000000"/>
                </a:solidFill>
                <a:latin typeface="Arial (Body)"/>
                <a:ea typeface="+mn-ea"/>
                <a:cs typeface="+mn-cs"/>
              </a:rPr>
              <a:t>for </a:t>
            </a:r>
            <a:r>
              <a:rPr lang="en-US" sz="2400" kern="1200" dirty="0">
                <a:solidFill>
                  <a:srgbClr val="000000"/>
                </a:solidFill>
                <a:latin typeface="Arial (Body)"/>
                <a:ea typeface="+mn-ea"/>
                <a:cs typeface="+mn-cs"/>
              </a:rPr>
              <a:t>convenience</a:t>
            </a:r>
          </a:p>
        </p:txBody>
      </p:sp>
    </p:spTree>
    <p:extLst>
      <p:ext uri="{BB962C8B-B14F-4D97-AF65-F5344CB8AC3E}">
        <p14:creationId xmlns:p14="http://schemas.microsoft.com/office/powerpoint/2010/main" val="247167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6.1 A General Model of Consumer Behavior</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n image depicts a general model of consumer behavior. Text illustrations from left to right depict a general model of consumer behavior that influences a consumer’s marketplace decisions. The image shows that independent demographic variables lead to intervening variables, which in turn lead to dependent variables. Independent demographic variables, known as background factors, are identified as cultural, social, and psychological. Intervening variables, such as market stimuli, social networks, and communities, are identified as brand, marketing communications stimuli, firm capabilities, and in-store behavior. Dependent variables consist of buyer decis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36" y="1672694"/>
            <a:ext cx="7919329" cy="4140416"/>
          </a:xfrm>
          <a:prstGeom prst="rect">
            <a:avLst/>
          </a:prstGeom>
        </p:spPr>
      </p:pic>
    </p:spTree>
    <p:extLst>
      <p:ext uri="{BB962C8B-B14F-4D97-AF65-F5344CB8AC3E}">
        <p14:creationId xmlns:p14="http://schemas.microsoft.com/office/powerpoint/2010/main" val="2082471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The Online Purchasing Decision </a:t>
            </a:r>
            <a:r>
              <a:rPr lang="en-US" sz="2000" b="0" kern="1200" dirty="0" smtClean="0">
                <a:latin typeface="Times New Roman" panose="02020603050405020304" pitchFamily="18" charset="0"/>
                <a:ea typeface="+mj-ea"/>
                <a:cs typeface="Times New Roman" panose="02020603050405020304" pitchFamily="18" charset="0"/>
              </a:rPr>
              <a:t>(1 of 2)</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Five stages in consumer decision process</a:t>
            </a:r>
          </a:p>
          <a:p>
            <a:pPr marL="741553" lvl="1" indent="-284353">
              <a:spcAft>
                <a:spcPct val="0"/>
              </a:spcAft>
              <a:buSzPts val="2400"/>
            </a:pPr>
            <a:r>
              <a:rPr lang="en-US" sz="2400" kern="1200" dirty="0">
                <a:solidFill>
                  <a:srgbClr val="000000"/>
                </a:solidFill>
                <a:latin typeface="Arial (Body)"/>
                <a:ea typeface="+mn-ea"/>
                <a:cs typeface="+mn-cs"/>
              </a:rPr>
              <a:t>Awareness of need</a:t>
            </a:r>
          </a:p>
          <a:p>
            <a:pPr marL="741553" lvl="1" indent="-284353">
              <a:spcAft>
                <a:spcPct val="0"/>
              </a:spcAft>
              <a:buSzPts val="2400"/>
            </a:pPr>
            <a:r>
              <a:rPr lang="en-US" sz="2400" kern="1200" dirty="0">
                <a:solidFill>
                  <a:srgbClr val="000000"/>
                </a:solidFill>
                <a:latin typeface="Arial (Body)"/>
                <a:ea typeface="+mn-ea"/>
                <a:cs typeface="+mn-cs"/>
              </a:rPr>
              <a:t>Search for more information</a:t>
            </a:r>
          </a:p>
          <a:p>
            <a:pPr marL="741553" lvl="1" indent="-284353">
              <a:spcAft>
                <a:spcPct val="0"/>
              </a:spcAft>
              <a:buSzPts val="2400"/>
            </a:pPr>
            <a:r>
              <a:rPr lang="en-US" sz="2400" kern="1200" dirty="0">
                <a:solidFill>
                  <a:srgbClr val="000000"/>
                </a:solidFill>
                <a:latin typeface="Arial (Body)"/>
                <a:ea typeface="+mn-ea"/>
                <a:cs typeface="+mn-cs"/>
              </a:rPr>
              <a:t>Evaluation of alternatives</a:t>
            </a:r>
          </a:p>
          <a:p>
            <a:pPr marL="741553" lvl="1" indent="-284353">
              <a:spcAft>
                <a:spcPct val="0"/>
              </a:spcAft>
              <a:buSzPts val="2400"/>
            </a:pPr>
            <a:r>
              <a:rPr lang="en-US" sz="2400" kern="1200" dirty="0">
                <a:solidFill>
                  <a:srgbClr val="000000"/>
                </a:solidFill>
                <a:latin typeface="Arial (Body)"/>
                <a:ea typeface="+mn-ea"/>
                <a:cs typeface="+mn-cs"/>
              </a:rPr>
              <a:t>Actual purchase decision</a:t>
            </a:r>
          </a:p>
          <a:p>
            <a:pPr marL="741553" lvl="1" indent="-284353">
              <a:spcAft>
                <a:spcPct val="0"/>
              </a:spcAft>
              <a:buSzPts val="2400"/>
            </a:pPr>
            <a:r>
              <a:rPr lang="en-US" sz="2400" kern="1200" dirty="0">
                <a:solidFill>
                  <a:srgbClr val="000000"/>
                </a:solidFill>
                <a:latin typeface="Arial (Body)"/>
                <a:ea typeface="+mn-ea"/>
                <a:cs typeface="+mn-cs"/>
              </a:rPr>
              <a:t>Post-purchase contact with firm</a:t>
            </a:r>
          </a:p>
        </p:txBody>
      </p:sp>
    </p:spTree>
    <p:extLst>
      <p:ext uri="{BB962C8B-B14F-4D97-AF65-F5344CB8AC3E}">
        <p14:creationId xmlns:p14="http://schemas.microsoft.com/office/powerpoint/2010/main" val="3029421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6.2 The Consumer Decision Process and Supporting Communications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igure depicts the consumer decision process and supporting communications. The consumer decision process and the types of offline and online marketing communications that support this process are shown as follows. Online marketing communications entails the following. Awareness-need recognition involves targeted display ads, targeted e-mail ads, and social media. That leads to search, which involves search engines, online catalogs, site visits, targeted e-mail, and social networks. Search leads to evaluation of alternatives, which involves search engines, online catalogs, site visits, product reviews, user evaluation, and social networks. Evaluation of alternatives leads to purchase, which involves online promotions, discounts, targeted e-mail, and flash sales. Purchase then leads to post-purchase behavior and loyalty, which involves communities of consumption, newsletters, customer e-mail, online updates, and social networks. Offline marketing communications entails the following. Awareness-need recognition involves mass media, T V, radio, print media, and social networks. That leads to search, which involves Catalogs, Print ads, Mass media, Sales people, Product raters, Store visits, and Social networks. Search leads to Evaluation of alternatives, which involves Reference groups, Opinion leaders, Mass media, Product raters, Store visits, and Social networks. Evaluation of alternatives leads to purchase, which involves Promotions, Direct mail, Mass media, and Print media. Purchase leads to Post-purchase behavior or loyalty, which involves Warranties, Service calls, Parts and repair, Consumer groups, and Social netwo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03" y="1612463"/>
            <a:ext cx="7861282" cy="4506539"/>
          </a:xfrm>
          <a:prstGeom prst="rect">
            <a:avLst/>
          </a:prstGeom>
        </p:spPr>
      </p:pic>
    </p:spTree>
    <p:extLst>
      <p:ext uri="{BB962C8B-B14F-4D97-AF65-F5344CB8AC3E}">
        <p14:creationId xmlns:p14="http://schemas.microsoft.com/office/powerpoint/2010/main" val="1027985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8535</TotalTime>
  <Words>2630</Words>
  <Application>Microsoft Office PowerPoint</Application>
  <PresentationFormat>On-screen Show (4:3)</PresentationFormat>
  <Paragraphs>393</Paragraphs>
  <Slides>55</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ＭＳ Ｐゴシック</vt:lpstr>
      <vt:lpstr>Arial</vt:lpstr>
      <vt:lpstr>Arial (Body)</vt:lpstr>
      <vt:lpstr>Noto Sans Symbols</vt:lpstr>
      <vt:lpstr>Times New Roman</vt:lpstr>
      <vt:lpstr>Verdana</vt:lpstr>
      <vt:lpstr>508 Lecture</vt:lpstr>
      <vt:lpstr>1_508 Lecture</vt:lpstr>
      <vt:lpstr>E-Commerce 2018: Business. Technology. Society</vt:lpstr>
      <vt:lpstr>Learning Objectives – Students presentations in 2 weeks</vt:lpstr>
      <vt:lpstr>Video Ads: Shoot, Click, Buy</vt:lpstr>
      <vt:lpstr>Consumers Online: The Internet Audience and Consumer Behavior (1 of 3)</vt:lpstr>
      <vt:lpstr>Consumers Online: The Internet Audience and Consumer Behavior (2 of 3)</vt:lpstr>
      <vt:lpstr>Consumers Online: The Internet Audience and Consumer Behavior (3 of 3)</vt:lpstr>
      <vt:lpstr>Figure 6.1 A General Model of Consumer Behavior</vt:lpstr>
      <vt:lpstr>The Online Purchasing Decision (1 of 2)</vt:lpstr>
      <vt:lpstr>Figure 6.2 The Consumer Decision Process and Supporting Communications</vt:lpstr>
      <vt:lpstr>The Online Purchasing Decision (2 of 2)</vt:lpstr>
      <vt:lpstr>Clickstream behavior</vt:lpstr>
      <vt:lpstr>Figure 6.3 A Model of Online Consumer Behavior</vt:lpstr>
      <vt:lpstr>Shoppers: Browsers and Buyers</vt:lpstr>
      <vt:lpstr>What Consumers Shop for and Buy Online</vt:lpstr>
      <vt:lpstr>How Consumers Shop</vt:lpstr>
      <vt:lpstr>Trust, Utility, and Opportunism in Online Markets</vt:lpstr>
      <vt:lpstr>Digital Commerce Marketing and Advertising: Strategies and Tools</vt:lpstr>
      <vt:lpstr>Multi-Channel Marketing Plan</vt:lpstr>
      <vt:lpstr>Strategic Issues and Questions</vt:lpstr>
      <vt:lpstr>Establishing the Customer Relationship</vt:lpstr>
      <vt:lpstr>Online Marketing and Advertising</vt:lpstr>
      <vt:lpstr>Traditional Online Marketing and Advertising Tools</vt:lpstr>
      <vt:lpstr>Search Engine Marketing and Advertising (1 of 2)</vt:lpstr>
      <vt:lpstr>Search Engine Marketing and Advertising (2 of 2)</vt:lpstr>
      <vt:lpstr>Display Ad Marketing (1 of 2)</vt:lpstr>
      <vt:lpstr>Display Ad Marketing (2 of 2)</vt:lpstr>
      <vt:lpstr>Figure 6.7 How an Advertising Network Such as Doubleclick Works</vt:lpstr>
      <vt:lpstr>E-Mail Marketing</vt:lpstr>
      <vt:lpstr>Spam</vt:lpstr>
      <vt:lpstr>Other Types of Traditional Online Marketing</vt:lpstr>
      <vt:lpstr>Social, Mobile, and Local Marketing and Advertising</vt:lpstr>
      <vt:lpstr>Multi-Channel Marketing</vt:lpstr>
      <vt:lpstr>Insight on Business: Are the Very Rich Different from You and Me?</vt:lpstr>
      <vt:lpstr>Other Online Marketing Strategies</vt:lpstr>
      <vt:lpstr>Pricing Strategies (1 of 2)</vt:lpstr>
      <vt:lpstr>Pricing Strategies (2 of 2)</vt:lpstr>
      <vt:lpstr>Long Tail Marketing</vt:lpstr>
      <vt:lpstr>Insight on Technology: The Long Tail: Big Hits and Big Misses</vt:lpstr>
      <vt:lpstr>Internet Marketing Technologies</vt:lpstr>
      <vt:lpstr>Web Transaction Logs</vt:lpstr>
      <vt:lpstr>Cookies and Tracking Files</vt:lpstr>
      <vt:lpstr>Insight on Society: Every Move You Make, Every Click You Make, We’ll be Tracking You</vt:lpstr>
      <vt:lpstr>Databases</vt:lpstr>
      <vt:lpstr>Data Warehouses and Data Mining</vt:lpstr>
      <vt:lpstr>Hadoop and the Challenge of Big Data</vt:lpstr>
      <vt:lpstr>Marketing Automation and Customer Relationship Management (C R M) Systems</vt:lpstr>
      <vt:lpstr>Figure 6.10 A Customer Relationship Management System</vt:lpstr>
      <vt:lpstr>Online Marketing Metrics: Lexicon</vt:lpstr>
      <vt:lpstr>Figure 6.11 An Online Consumer Purchasing Model</vt:lpstr>
      <vt:lpstr>How Well Does Online Advertising Work?</vt:lpstr>
      <vt:lpstr>The Costs of Online Advertising</vt:lpstr>
      <vt:lpstr>Marketing Analytics</vt:lpstr>
      <vt:lpstr>Figure 6.12 Web Analytics and the Online Purchasing Process</vt:lpstr>
      <vt:lpstr>Careers in E - c o m m e r c e</vt:lpstr>
      <vt:lpstr>Copyright</vt:lpstr>
    </vt:vector>
  </TitlesOfParts>
  <Company>SPi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2018: Business. Technology. Society, 14e</dc:title>
  <dc:subject>Business</dc:subject>
  <dc:creator>Laudon/Traver</dc:creator>
  <cp:keywords>E-Commerce 2018</cp:keywords>
  <cp:lastModifiedBy>Richard Lomotey</cp:lastModifiedBy>
  <cp:revision>969</cp:revision>
  <dcterms:modified xsi:type="dcterms:W3CDTF">2019-02-27T19:24:37Z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